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6" r:id="rId2"/>
    <p:sldId id="291" r:id="rId3"/>
    <p:sldId id="307" r:id="rId4"/>
    <p:sldId id="298" r:id="rId5"/>
    <p:sldId id="301" r:id="rId6"/>
    <p:sldId id="302" r:id="rId7"/>
    <p:sldId id="303" r:id="rId8"/>
    <p:sldId id="304" r:id="rId9"/>
    <p:sldId id="305" r:id="rId10"/>
    <p:sldId id="299" r:id="rId11"/>
    <p:sldId id="256" r:id="rId12"/>
    <p:sldId id="257" r:id="rId13"/>
    <p:sldId id="258" r:id="rId14"/>
    <p:sldId id="261" r:id="rId15"/>
    <p:sldId id="262" r:id="rId16"/>
    <p:sldId id="259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Nester%20request%20town%20hall%200412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Sheet1!$H$12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Sheet1!$G$13:$G$15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Sheet1!$H$13:$H$15</c:f>
              <c:numCache>
                <c:formatCode>General</c:formatCode>
                <c:ptCount val="3"/>
                <c:pt idx="0">
                  <c:v>216</c:v>
                </c:pt>
                <c:pt idx="1">
                  <c:v>232</c:v>
                </c:pt>
                <c:pt idx="2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BD-0D43-BAC1-8833D3114DEC}"/>
            </c:ext>
          </c:extLst>
        </c:ser>
        <c:ser>
          <c:idx val="1"/>
          <c:order val="1"/>
          <c:tx>
            <c:strRef>
              <c:f>Sheet1!$I$12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Sheet1!$G$13:$G$15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Sheet1!$I$13:$I$15</c:f>
              <c:numCache>
                <c:formatCode>General</c:formatCode>
                <c:ptCount val="3"/>
                <c:pt idx="0">
                  <c:v>205</c:v>
                </c:pt>
                <c:pt idx="1">
                  <c:v>237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BD-0D43-BAC1-8833D3114DEC}"/>
            </c:ext>
          </c:extLst>
        </c:ser>
        <c:ser>
          <c:idx val="2"/>
          <c:order val="2"/>
          <c:tx>
            <c:strRef>
              <c:f>Sheet1!$J$12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Sheet1!$G$13:$G$15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Sheet1!$J$13:$J$15</c:f>
              <c:numCache>
                <c:formatCode>General</c:formatCode>
                <c:ptCount val="3"/>
                <c:pt idx="0">
                  <c:v>162</c:v>
                </c:pt>
                <c:pt idx="1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BD-0D43-BAC1-8833D3114DEC}"/>
            </c:ext>
          </c:extLst>
        </c:ser>
        <c:ser>
          <c:idx val="3"/>
          <c:order val="3"/>
          <c:tx>
            <c:strRef>
              <c:f>Sheet1!$K$12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Sheet1!$G$13:$G$15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Sheet1!$K$13:$K$15</c:f>
              <c:numCache>
                <c:formatCode>General</c:formatCode>
                <c:ptCount val="3"/>
                <c:pt idx="0">
                  <c:v>320</c:v>
                </c:pt>
                <c:pt idx="1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BD-0D43-BAC1-8833D3114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3058240"/>
        <c:axId val="363056992"/>
      </c:barChart>
      <c:catAx>
        <c:axId val="3630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056992"/>
        <c:crosses val="autoZero"/>
        <c:auto val="1"/>
        <c:lblAlgn val="ctr"/>
        <c:lblOffset val="100"/>
        <c:noMultiLvlLbl val="0"/>
      </c:catAx>
      <c:valAx>
        <c:axId val="363056992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05824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7620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Sheet1!$B$1:$B$10</c:f>
              <c:numCache>
                <c:formatCode>m/d/yyyy</c:formatCode>
                <c:ptCount val="10"/>
                <c:pt idx="0">
                  <c:v>43896</c:v>
                </c:pt>
                <c:pt idx="1">
                  <c:v>43903</c:v>
                </c:pt>
                <c:pt idx="2">
                  <c:v>43910</c:v>
                </c:pt>
                <c:pt idx="3">
                  <c:v>43917</c:v>
                </c:pt>
                <c:pt idx="4">
                  <c:v>43924</c:v>
                </c:pt>
                <c:pt idx="5">
                  <c:v>43931</c:v>
                </c:pt>
                <c:pt idx="6">
                  <c:v>43938</c:v>
                </c:pt>
                <c:pt idx="7">
                  <c:v>43945</c:v>
                </c:pt>
                <c:pt idx="8">
                  <c:v>43952</c:v>
                </c:pt>
                <c:pt idx="9">
                  <c:v>43959</c:v>
                </c:pt>
              </c:numCache>
            </c:numRef>
          </c:cat>
          <c:val>
            <c:numRef>
              <c:f>Sheet1!$C$1:$C$10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9</c:v>
                </c:pt>
                <c:pt idx="4">
                  <c:v>30</c:v>
                </c:pt>
                <c:pt idx="5">
                  <c:v>44</c:v>
                </c:pt>
                <c:pt idx="6">
                  <c:v>34</c:v>
                </c:pt>
                <c:pt idx="7">
                  <c:v>47</c:v>
                </c:pt>
                <c:pt idx="8">
                  <c:v>53</c:v>
                </c:pt>
                <c:pt idx="9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3-B341-B4BF-FE327ED91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8320143"/>
        <c:axId val="928315151"/>
      </c:barChart>
      <c:dateAx>
        <c:axId val="928320143"/>
        <c:scaling>
          <c:orientation val="minMax"/>
        </c:scaling>
        <c:delete val="0"/>
        <c:axPos val="l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315151"/>
        <c:crosses val="autoZero"/>
        <c:auto val="1"/>
        <c:lblOffset val="100"/>
        <c:baseTimeUnit val="days"/>
      </c:dateAx>
      <c:valAx>
        <c:axId val="9283151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320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A3ABA-1E2D-2342-B338-252C6AB6071C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EF527-F5B4-AD4B-80A4-0B3110BEA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3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EF527-F5B4-AD4B-80A4-0B3110BEA5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1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EF527-F5B4-AD4B-80A4-0B3110BEA5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5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36A4-88A8-DE41-B87F-8FFE7B728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0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36A4-88A8-DE41-B87F-8FFE7B728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2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36A4-88A8-DE41-B87F-8FFE7B728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9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36A4-88A8-DE41-B87F-8FFE7B728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7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36A4-88A8-DE41-B87F-8FFE7B728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32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36A4-88A8-DE41-B87F-8FFE7B728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93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36A4-88A8-DE41-B87F-8FFE7B728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8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13CC-8C7B-E84C-8719-89F92957A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7D8D8-05AE-A547-996D-68954BB53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15FD2-7771-7B47-AC0F-28DBD198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CB744-51AB-0943-9B40-FD6AE8CC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B8B74-A322-FB4A-996A-4CE7DED5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9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615C-4E53-3E4B-B9BD-8CEFE2FA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97EBF-14A4-7944-BC35-6DB906F3A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C7C40-F2AE-8F48-B72C-A671E604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33252-6F70-434A-BD0A-E948CEF5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2283-7ABE-9741-A1BF-1F5AC3AA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7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3FFD1-00F6-834C-AA63-454C7B23C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A5E2F-BB6F-A941-87CD-89F05ADC7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44EE-45B2-C24A-A1F2-F45C1EFF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4EDD0-7A26-7449-97E5-8FDB492C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DE439-1D06-6A44-AA87-B772F147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61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5BF6-9FA7-7F4D-A3CA-95FC699FF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1962-4A0F-D641-97ED-75CB2162C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7E7B7-67A5-F348-978D-E5C428B0A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0E340-B547-8340-A033-A2B70991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B793-9940-8C48-BEE6-2340850C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6BA3-C924-7E45-B716-00C84C50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0C8EF-1543-B849-A544-C69EF599A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FCF59-0B2B-EB41-A93A-7566E33B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82737-C318-F04D-9422-9AC59DE1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20FFD-5989-EC4F-9E74-7C3DC356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C160-15B5-1244-AB69-BE905263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BB7A4-25FD-6047-9A01-59A458EFD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BF862-9439-0C48-95A8-3711C4DF5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048B4-CC8F-2F4C-A788-975C7C74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7AD3C-5DC1-DA4E-8D56-0D4D64EE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D7FDC-B3F4-9B4D-929A-D17BDA00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5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7CE66-2920-FB40-9719-F29118DA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4A441-E4BC-D048-BB79-227F773BD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44022-DFFA-B248-BF3B-E90B6D8C6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84515-B78D-C74C-A7C0-C5E5DFAB6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C8AA0-02DE-084B-96E1-C662A2ECE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7DEAB2-065E-CC47-8848-7B3BFB06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DDC61-C4BD-454E-BBBE-08629BAD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59C40-8D41-AA46-9773-D9CEBB40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4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5803-77A4-7B47-980B-68CF098C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E08CC-FE0D-1844-9072-9B34954C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1660-5DB3-1344-B79D-BE7C3943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BA494-6718-6B49-8165-B2A97E3A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2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906F0-6AAD-6C42-B54D-D5A95DD6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363E7-8DB2-ED49-8BC4-ABC72A35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4613C-05AD-6742-84AF-0BB1C1C8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4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A12F-C2AE-3C47-A558-4D1061D6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FDCBB-E496-2443-9B18-E05BCA11C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7506C-89A7-F546-9016-B6ADEA16A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C3138-229D-A945-B1FF-67904EFCA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76655-085F-4D42-96A5-20AECBE9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98C71-B8C8-D44B-AADA-E9E4E9E1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D1608-EB3D-A641-91B4-EE9D455D1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2B9A6-4203-964D-A887-C6EE944D9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162FB-F3A4-8B45-A461-E4A6FCFA6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C673B-E2DB-9D44-8CE7-F4EEA9D0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5F1AA-83AE-4649-8865-E300EA12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95099-19EA-9B40-8F7D-FDBF4189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6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31C92-C494-F64B-8996-EEEE4714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AB235-E5DF-F441-BE81-372AE9CDD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C4383-95C7-0E4F-86CD-CDC8122DB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EE1F-BBE0-2443-92D9-7654BFA536EB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D4A1D-A6C6-1144-B8E2-46ED78CDD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77169-95EA-C340-A763-462F1A8C9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EFC6-CF29-D144-834A-6E8D66E6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2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untsinai.org/about/safety-hub/staff/staff-resources" TargetMode="External"/><Relationship Id="rId2" Type="http://schemas.openxmlformats.org/officeDocument/2006/relationships/hyperlink" Target="http://researchroadmap.mssm.edu/reference/covid-19-guidanc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ountsinai.org/about/covid19/staff-resources/employee-health" TargetMode="External"/><Relationship Id="rId4" Type="http://schemas.openxmlformats.org/officeDocument/2006/relationships/hyperlink" Target="https://www.mountsinai.org/about/covid19/staff-resources/well-bein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sinai.org/about/COVI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roadmap.mssm.edu/rr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esearchPPErequest@mssm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roadmap.mssm.edu/rr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dictionary.com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52"/>
            <a:ext cx="12344401" cy="68580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95287" y="546961"/>
            <a:ext cx="7191375" cy="205083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6" charset="0"/>
                <a:ea typeface="ＭＳ Ｐゴシック" pitchFamily="16" charset="-128"/>
                <a:cs typeface="ＭＳ Ｐゴシック" pitchFamily="16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0092D2"/>
                </a:solidFill>
                <a:latin typeface="Arial"/>
                <a:ea typeface="Lucida Sans" pitchFamily="-1" charset="0"/>
                <a:cs typeface="Arial"/>
              </a:rPr>
              <a:t>Research Town Hall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92D2"/>
                </a:solidFill>
                <a:latin typeface="Arial"/>
                <a:ea typeface="Lucida Sans" pitchFamily="-1" charset="0"/>
                <a:cs typeface="Arial"/>
              </a:rPr>
              <a:t>May 13, 2020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581149" y="2947565"/>
            <a:ext cx="4591050" cy="14091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Dennis Charney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Eric </a:t>
            </a:r>
            <a:r>
              <a:rPr lang="en-US" b="1" dirty="0" err="1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Nestler</a:t>
            </a:r>
            <a:endParaRPr lang="en-US" b="1" dirty="0">
              <a:solidFill>
                <a:srgbClr val="CC006A"/>
              </a:solidFill>
              <a:latin typeface="Arial"/>
              <a:ea typeface="Lucida Sans" pitchFamily="-84" charset="0"/>
              <a:cs typeface="Arial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Marta </a:t>
            </a:r>
            <a:r>
              <a:rPr lang="en-US" b="1" dirty="0" err="1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Filizola</a:t>
            </a:r>
            <a:endParaRPr lang="en-US" b="1" dirty="0">
              <a:solidFill>
                <a:srgbClr val="CC006A"/>
              </a:solidFill>
              <a:latin typeface="Arial"/>
              <a:ea typeface="Lucida Sans" pitchFamily="-84" charset="0"/>
              <a:cs typeface="Arial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Reg Miller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Gopi Patel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C006A"/>
                </a:solidFill>
                <a:latin typeface="Arial"/>
                <a:ea typeface="Lucida Sans" pitchFamily="-84" charset="0"/>
                <a:cs typeface="Arial"/>
              </a:rPr>
              <a:t>Rosalind Wright</a:t>
            </a:r>
            <a:endParaRPr lang="en-US" b="1" dirty="0">
              <a:solidFill>
                <a:srgbClr val="151548"/>
              </a:solidFill>
              <a:latin typeface="Arial"/>
              <a:ea typeface="Lucida Sans" pitchFamily="-84" charset="0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566" y="4805363"/>
            <a:ext cx="1600200" cy="18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2" y="545495"/>
            <a:ext cx="1075372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 dirty="0">
                <a:solidFill>
                  <a:srgbClr val="0000A3"/>
                </a:solidFill>
              </a:rPr>
              <a:t>YOUR QUESTIONS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AA17587-448E-6E4C-84D0-7DE9BDEEA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33" y="3688003"/>
            <a:ext cx="1182125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200" b="1" dirty="0"/>
              <a:t>Reg Miller – Specifics of resuming partial operations</a:t>
            </a:r>
          </a:p>
          <a:p>
            <a:endParaRPr lang="en-US" sz="2200" b="1" dirty="0"/>
          </a:p>
          <a:p>
            <a:r>
              <a:rPr lang="en-US" sz="2200" b="1" dirty="0"/>
              <a:t>Roz Wright – Timetable for ramping up clinical research</a:t>
            </a:r>
          </a:p>
          <a:p>
            <a:endParaRPr lang="en-US" sz="2200" b="1" dirty="0"/>
          </a:p>
          <a:p>
            <a:r>
              <a:rPr lang="en-US" sz="2200" b="1" dirty="0"/>
              <a:t>Gopi Patel – Testing</a:t>
            </a:r>
          </a:p>
          <a:p>
            <a:endParaRPr lang="en-US" sz="2200" b="1" dirty="0"/>
          </a:p>
          <a:p>
            <a:r>
              <a:rPr lang="en-US" sz="2200" b="1" dirty="0"/>
              <a:t>Marta </a:t>
            </a:r>
            <a:r>
              <a:rPr lang="en-US" sz="2200" b="1" dirty="0" err="1"/>
              <a:t>Filizola</a:t>
            </a:r>
            <a:r>
              <a:rPr lang="en-US" sz="2200" b="1" dirty="0"/>
              <a:t> – Graduate School efforts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4FCFF-4E73-CF41-ACA2-917DDBB9665F}"/>
              </a:ext>
            </a:extLst>
          </p:cNvPr>
          <p:cNvSpPr txBox="1"/>
          <p:nvPr/>
        </p:nvSpPr>
        <p:spPr>
          <a:xfrm>
            <a:off x="408791" y="1721226"/>
            <a:ext cx="9506320" cy="160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http://researchroadmap.mssm.edu/reference/covid-19-guidance/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>
              <a:lnSpc>
                <a:spcPct val="114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https://www.mountsinai.org/about/safety-hub/staff/staff-resources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https://www.mountsinai.org/about/covid19/staff-resources/well-being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https://www.mountsinai.org/about/covid19/staff-resources/employee-health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B9D8E-3511-A442-A9DD-2ADB7F5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856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 Ramping Up</a:t>
            </a:r>
            <a:r>
              <a:rPr lang="en-US" baseline="0" dirty="0"/>
              <a:t>:</a:t>
            </a:r>
            <a:br>
              <a:rPr lang="en-US" baseline="0" dirty="0"/>
            </a:br>
            <a:r>
              <a:rPr lang="en-US" dirty="0"/>
              <a:t>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3594A-B871-7E4A-8825-5560183B0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Reginald W. Miller, DVM, DACLAM</a:t>
            </a:r>
          </a:p>
          <a:p>
            <a:r>
              <a:rPr lang="en-US" dirty="0"/>
              <a:t>Icahn School of Medicine at Mount Sinai</a:t>
            </a:r>
          </a:p>
        </p:txBody>
      </p:sp>
    </p:spTree>
    <p:extLst>
      <p:ext uri="{BB962C8B-B14F-4D97-AF65-F5344CB8AC3E}">
        <p14:creationId xmlns:p14="http://schemas.microsoft.com/office/powerpoint/2010/main" val="16235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AF24F-B94E-4940-B791-774EFACD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Returning</a:t>
            </a:r>
            <a:r>
              <a:rPr lang="en-US" baseline="0" dirty="0"/>
              <a:t> to the Lab – Safely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69462-B3CF-7446-AAAB-9E7DDF19E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aseline="0" dirty="0"/>
              <a:t>Two primary sites for information</a:t>
            </a:r>
          </a:p>
          <a:p>
            <a:pPr lvl="0"/>
            <a:r>
              <a:rPr lang="en-US" baseline="0" dirty="0"/>
              <a:t>General: https://</a:t>
            </a:r>
            <a:r>
              <a:rPr lang="en-US" baseline="0" dirty="0">
                <a:hlinkClick r:id="rId3"/>
              </a:rPr>
              <a:t>www.mountsinai.org/about/COVID</a:t>
            </a:r>
            <a:endParaRPr lang="en-US" baseline="0" dirty="0"/>
          </a:p>
          <a:p>
            <a:pPr lvl="0"/>
            <a:r>
              <a:rPr lang="en-US" baseline="0" dirty="0"/>
              <a:t>Research Specific:  </a:t>
            </a:r>
            <a:r>
              <a:rPr lang="en-US" baseline="0" dirty="0">
                <a:hlinkClick r:id="rId4"/>
              </a:rPr>
              <a:t>http://researchroadmap.mssm.edu/rrm/</a:t>
            </a:r>
            <a:endParaRPr lang="en-US" baseline="0" dirty="0"/>
          </a:p>
          <a:p>
            <a:pPr lvl="1"/>
            <a:r>
              <a:rPr lang="en-US" dirty="0" err="1"/>
              <a:t>EvHS</a:t>
            </a:r>
            <a:r>
              <a:rPr lang="en-US" dirty="0"/>
              <a:t> Laboratory Checklist</a:t>
            </a:r>
          </a:p>
          <a:p>
            <a:pPr lvl="1"/>
            <a:r>
              <a:rPr lang="en-US" baseline="0" dirty="0"/>
              <a:t>Biosafety</a:t>
            </a:r>
            <a:r>
              <a:rPr lang="en-US" dirty="0"/>
              <a:t> Guidelines for COVID-19 Research</a:t>
            </a:r>
          </a:p>
          <a:p>
            <a:pPr lvl="2"/>
            <a:r>
              <a:rPr lang="en-US" baseline="0" dirty="0"/>
              <a:t>BSL</a:t>
            </a:r>
            <a:r>
              <a:rPr lang="en-US" dirty="0"/>
              <a:t>2 Enhanced or BSL3</a:t>
            </a:r>
          </a:p>
          <a:p>
            <a:pPr lvl="2"/>
            <a:r>
              <a:rPr lang="en-US" dirty="0"/>
              <a:t>Enhanced = Biosafety Cabinet (Preferred) or Increased PPE.</a:t>
            </a:r>
          </a:p>
          <a:p>
            <a:pPr lvl="2"/>
            <a:r>
              <a:rPr lang="en-US" baseline="0" dirty="0"/>
              <a:t>Some</a:t>
            </a:r>
            <a:r>
              <a:rPr lang="en-US" dirty="0"/>
              <a:t> COVID related research not using Infectious Agents…</a:t>
            </a:r>
            <a:endParaRPr lang="en-US" baseline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B44C8-C41C-8149-BE07-E74A8F11E079}"/>
              </a:ext>
            </a:extLst>
          </p:cNvPr>
          <p:cNvSpPr txBox="1"/>
          <p:nvPr/>
        </p:nvSpPr>
        <p:spPr>
          <a:xfrm>
            <a:off x="4809506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9EBC-C857-2547-840A-FE89FE8C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PPE Distribution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03BA9-155E-324D-8FE8-5E5583E53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Overview:</a:t>
            </a:r>
          </a:p>
          <a:p>
            <a:pPr lvl="1"/>
            <a:r>
              <a:rPr lang="en-US" dirty="0"/>
              <a:t>Available: PPE (Surgical Mask)</a:t>
            </a:r>
          </a:p>
          <a:p>
            <a:pPr lvl="1"/>
            <a:r>
              <a:rPr lang="en-US" dirty="0"/>
              <a:t>One Mask/Person/Day  = 5 Masks/Person/Week.</a:t>
            </a:r>
          </a:p>
          <a:p>
            <a:pPr lvl="1"/>
            <a:r>
              <a:rPr lang="en-US" dirty="0"/>
              <a:t>FREE at this time – Donated supplies.</a:t>
            </a:r>
          </a:p>
          <a:p>
            <a:pPr lvl="1"/>
            <a:r>
              <a:rPr lang="en-US" dirty="0">
                <a:hlinkClick r:id="rId3"/>
              </a:rPr>
              <a:t>researchPPErequest@mssm.edu</a:t>
            </a:r>
            <a:endParaRPr lang="en-US" dirty="0"/>
          </a:p>
          <a:p>
            <a:pPr lvl="1"/>
            <a:r>
              <a:rPr lang="en-US" dirty="0"/>
              <a:t>Three distribution sites:</a:t>
            </a:r>
          </a:p>
          <a:p>
            <a:pPr lvl="2"/>
            <a:r>
              <a:rPr lang="en-US" dirty="0"/>
              <a:t>Annenberg 21</a:t>
            </a:r>
          </a:p>
          <a:p>
            <a:pPr lvl="2"/>
            <a:r>
              <a:rPr lang="en-US" dirty="0"/>
              <a:t>Icahn 3</a:t>
            </a:r>
          </a:p>
          <a:p>
            <a:pPr lvl="2"/>
            <a:r>
              <a:rPr lang="en-US" dirty="0"/>
              <a:t>Hess 6</a:t>
            </a:r>
          </a:p>
        </p:txBody>
      </p:sp>
    </p:spTree>
    <p:extLst>
      <p:ext uri="{BB962C8B-B14F-4D97-AF65-F5344CB8AC3E}">
        <p14:creationId xmlns:p14="http://schemas.microsoft.com/office/powerpoint/2010/main" val="41917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55A4-31C0-CE41-AB49-74B9A15B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available PPE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9C568-41FB-134C-AF4B-FD89564D5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Gloves</a:t>
            </a:r>
          </a:p>
          <a:p>
            <a:r>
              <a:rPr lang="en-US" dirty="0"/>
              <a:t>Face Shields</a:t>
            </a:r>
          </a:p>
          <a:p>
            <a:r>
              <a:rPr lang="en-US" dirty="0"/>
              <a:t>Gowns</a:t>
            </a:r>
          </a:p>
          <a:p>
            <a:endParaRPr lang="en-US" dirty="0"/>
          </a:p>
          <a:p>
            <a:r>
              <a:rPr lang="en-US" dirty="0"/>
              <a:t>We will NOT distribute N95 Respirators</a:t>
            </a:r>
          </a:p>
          <a:p>
            <a:pPr lvl="1"/>
            <a:r>
              <a:rPr lang="en-US" dirty="0"/>
              <a:t>Must go thru STAT Stores (GP LEVEL SC1)</a:t>
            </a:r>
          </a:p>
          <a:p>
            <a:pPr lvl="1"/>
            <a:r>
              <a:rPr lang="en-US" dirty="0"/>
              <a:t>Requires Fit Testing Confirmation.</a:t>
            </a:r>
          </a:p>
        </p:txBody>
      </p:sp>
    </p:spTree>
    <p:extLst>
      <p:ext uri="{BB962C8B-B14F-4D97-AF65-F5344CB8AC3E}">
        <p14:creationId xmlns:p14="http://schemas.microsoft.com/office/powerpoint/2010/main" val="39272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CA26-0303-7745-B047-11AA99F6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Cores and shared research</a:t>
            </a:r>
            <a:r>
              <a:rPr lang="en-US" baseline="0" dirty="0"/>
              <a:t>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429F1-0743-174C-9561-E99296219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Cores have</a:t>
            </a:r>
            <a:r>
              <a:rPr lang="en-US" baseline="0" dirty="0"/>
              <a:t> remained open but will increase use</a:t>
            </a:r>
          </a:p>
          <a:p>
            <a:r>
              <a:rPr lang="en-US" baseline="0" dirty="0"/>
              <a:t>All have developed plans for:</a:t>
            </a:r>
          </a:p>
          <a:p>
            <a:pPr lvl="1"/>
            <a:r>
              <a:rPr lang="en-US" dirty="0"/>
              <a:t>Social Distancing – Spacing by scheduling</a:t>
            </a:r>
          </a:p>
          <a:p>
            <a:pPr lvl="1"/>
            <a:r>
              <a:rPr lang="en-US" dirty="0"/>
              <a:t>Equipment</a:t>
            </a:r>
            <a:r>
              <a:rPr lang="en-US" baseline="0" dirty="0"/>
              <a:t> sanitation</a:t>
            </a:r>
          </a:p>
          <a:p>
            <a:pPr lvl="1"/>
            <a:r>
              <a:rPr lang="en-US" dirty="0"/>
              <a:t>Switching to Core sample processing when feasible (cost adjusted).</a:t>
            </a:r>
          </a:p>
          <a:p>
            <a:r>
              <a:rPr lang="en-US" dirty="0"/>
              <a:t>CCMS has developed plans for animal ordering and room use.</a:t>
            </a:r>
          </a:p>
          <a:p>
            <a:pPr lvl="1"/>
            <a:r>
              <a:rPr lang="en-US" dirty="0"/>
              <a:t>See CCMS website or contact office.</a:t>
            </a:r>
          </a:p>
        </p:txBody>
      </p:sp>
    </p:spTree>
    <p:extLst>
      <p:ext uri="{BB962C8B-B14F-4D97-AF65-F5344CB8AC3E}">
        <p14:creationId xmlns:p14="http://schemas.microsoft.com/office/powerpoint/2010/main" val="28521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D5109-69BD-C349-9CFA-7FF8D1CF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</a:t>
            </a:r>
            <a:r>
              <a:rPr lang="en-US" baseline="0" dirty="0"/>
              <a:t>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E597F-501A-4148-BF86-903012FFB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DSO Group = Departmental/Designated Safety Officers</a:t>
            </a:r>
          </a:p>
          <a:p>
            <a:pPr lvl="1"/>
            <a:r>
              <a:rPr lang="en-US" dirty="0"/>
              <a:t>Appointed by Chairs, Institute/Center Directors</a:t>
            </a:r>
          </a:p>
          <a:p>
            <a:pPr lvl="1"/>
            <a:r>
              <a:rPr lang="en-US" dirty="0"/>
              <a:t>Both and local and institutional role.</a:t>
            </a:r>
          </a:p>
          <a:p>
            <a:pPr lvl="1"/>
            <a:r>
              <a:rPr lang="en-US" dirty="0"/>
              <a:t>Work closely with Laboratory Safety Officers (LSO)</a:t>
            </a:r>
          </a:p>
          <a:p>
            <a:pPr lvl="1"/>
            <a:r>
              <a:rPr lang="en-US" dirty="0"/>
              <a:t>Focus: Developing a “Culture of Safety”</a:t>
            </a:r>
          </a:p>
          <a:p>
            <a:pPr lvl="1"/>
            <a:r>
              <a:rPr lang="en-US" dirty="0"/>
              <a:t>List available on </a:t>
            </a:r>
            <a:r>
              <a:rPr lang="en-US" dirty="0">
                <a:hlinkClick r:id="rId3"/>
              </a:rPr>
              <a:t>http://researchroadmap.mssm.edu/rrm/</a:t>
            </a:r>
            <a:r>
              <a:rPr lang="en-US" dirty="0"/>
              <a:t>(EvHS)</a:t>
            </a:r>
          </a:p>
        </p:txBody>
      </p:sp>
    </p:spTree>
    <p:extLst>
      <p:ext uri="{BB962C8B-B14F-4D97-AF65-F5344CB8AC3E}">
        <p14:creationId xmlns:p14="http://schemas.microsoft.com/office/powerpoint/2010/main" val="42789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7EBF8-D555-8F40-A4CD-F44FBB31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4"/>
            <a:ext cx="10515600" cy="6810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PPE</a:t>
            </a:r>
            <a:r>
              <a:rPr lang="en-US" baseline="0" dirty="0"/>
              <a:t> Working Group</a:t>
            </a:r>
            <a:br>
              <a:rPr lang="en-US" baseline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8C667-EE94-C54E-A2FC-2BF2F314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855" y="1922583"/>
            <a:ext cx="9603275" cy="390378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Chris </a:t>
            </a:r>
            <a:r>
              <a:rPr lang="en-US" dirty="0" err="1"/>
              <a:t>Cannistraci</a:t>
            </a:r>
            <a:r>
              <a:rPr lang="en-US" dirty="0"/>
              <a:t> - </a:t>
            </a:r>
            <a:r>
              <a:rPr lang="en-US" dirty="0" err="1"/>
              <a:t>Hasso</a:t>
            </a:r>
            <a:r>
              <a:rPr lang="en-US" dirty="0"/>
              <a:t> </a:t>
            </a:r>
            <a:r>
              <a:rPr lang="en-US" dirty="0" err="1"/>
              <a:t>Platner</a:t>
            </a:r>
            <a:r>
              <a:rPr lang="en-US" dirty="0"/>
              <a:t> Institute for </a:t>
            </a:r>
            <a:r>
              <a:rPr lang="en-US"/>
              <a:t>Digital Health</a:t>
            </a:r>
            <a:endParaRPr lang="en-US" dirty="0"/>
          </a:p>
          <a:p>
            <a:pPr lvl="1"/>
            <a:r>
              <a:rPr lang="en-US" dirty="0"/>
              <a:t>Fanny Tang – Genetics and Genomic Sciences</a:t>
            </a:r>
          </a:p>
          <a:p>
            <a:pPr lvl="1"/>
            <a:r>
              <a:rPr lang="en-US" dirty="0"/>
              <a:t>Sandy Hatem – TCI and Precision Immunology Institute</a:t>
            </a:r>
          </a:p>
          <a:p>
            <a:pPr lvl="1"/>
            <a:r>
              <a:rPr lang="en-US" dirty="0"/>
              <a:t>Chen Wang – Microbiology</a:t>
            </a:r>
          </a:p>
          <a:p>
            <a:pPr lvl="1"/>
            <a:r>
              <a:rPr lang="en-US" dirty="0"/>
              <a:t>Bill Janssen – Neuroscience</a:t>
            </a:r>
          </a:p>
          <a:p>
            <a:pPr lvl="1"/>
            <a:r>
              <a:rPr lang="en-US" dirty="0"/>
              <a:t>Josef </a:t>
            </a:r>
            <a:r>
              <a:rPr lang="en-US" dirty="0" err="1"/>
              <a:t>Ehntholt</a:t>
            </a:r>
            <a:r>
              <a:rPr lang="en-US" dirty="0"/>
              <a:t> – Environmental Health &amp; Safety</a:t>
            </a:r>
          </a:p>
          <a:p>
            <a:pPr lvl="1"/>
            <a:r>
              <a:rPr lang="en-US" dirty="0" err="1"/>
              <a:t>Kaware</a:t>
            </a:r>
            <a:r>
              <a:rPr lang="en-US" dirty="0"/>
              <a:t> Richardson – Dean’s Office/CCMS</a:t>
            </a:r>
          </a:p>
          <a:p>
            <a:pPr lvl="1"/>
            <a:r>
              <a:rPr lang="en-US" dirty="0"/>
              <a:t>Anthony Smalls – Dean’s Office</a:t>
            </a:r>
          </a:p>
          <a:p>
            <a:pPr lvl="2"/>
            <a:r>
              <a:rPr lang="en-US" dirty="0"/>
              <a:t>SPECIAL THANKS!</a:t>
            </a:r>
          </a:p>
          <a:p>
            <a:pPr lvl="1"/>
            <a:r>
              <a:rPr lang="en-US" dirty="0" err="1"/>
              <a:t>Korgun</a:t>
            </a:r>
            <a:r>
              <a:rPr lang="en-US" dirty="0"/>
              <a:t> </a:t>
            </a:r>
            <a:r>
              <a:rPr lang="en-US" dirty="0" err="1"/>
              <a:t>Maral</a:t>
            </a:r>
            <a:r>
              <a:rPr lang="en-US" dirty="0"/>
              <a:t>, Director of Materials Management, MSH</a:t>
            </a:r>
          </a:p>
          <a:p>
            <a:pPr lvl="1"/>
            <a:r>
              <a:rPr lang="en-US" dirty="0"/>
              <a:t>Carlos </a:t>
            </a:r>
            <a:r>
              <a:rPr lang="en-US" dirty="0" err="1"/>
              <a:t>Maceda</a:t>
            </a:r>
            <a:r>
              <a:rPr lang="en-US" dirty="0"/>
              <a:t>, Director, Supply Chain, MSHS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70" y="201249"/>
            <a:ext cx="107537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COVID-19 Cases in the Mount Sinai Health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A904A-3ABF-E947-8EDE-E7085B7F9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56" y="1003852"/>
            <a:ext cx="6063011" cy="2624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A5EA9-FC94-6846-8D0A-A23759566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34" y="3684489"/>
            <a:ext cx="5996287" cy="296407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4C9E80-8395-694F-999F-70378BC9B2F2}"/>
              </a:ext>
            </a:extLst>
          </p:cNvPr>
          <p:cNvSpPr txBox="1"/>
          <p:nvPr/>
        </p:nvSpPr>
        <p:spPr>
          <a:xfrm>
            <a:off x="4905709" y="1691444"/>
            <a:ext cx="11400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ramp down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EE8938-643E-794A-8A61-4BF5AABACE25}"/>
              </a:ext>
            </a:extLst>
          </p:cNvPr>
          <p:cNvCxnSpPr>
            <a:cxnSpLocks/>
          </p:cNvCxnSpPr>
          <p:nvPr/>
        </p:nvCxnSpPr>
        <p:spPr>
          <a:xfrm>
            <a:off x="5475737" y="2196548"/>
            <a:ext cx="140497" cy="35665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FCF5813-D273-604D-9890-AB3D96FA3D10}"/>
              </a:ext>
            </a:extLst>
          </p:cNvPr>
          <p:cNvSpPr txBox="1"/>
          <p:nvPr/>
        </p:nvSpPr>
        <p:spPr>
          <a:xfrm>
            <a:off x="10085549" y="2268508"/>
            <a:ext cx="85953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5C5AFF-5EA6-7542-8872-812E7E0F3ADF}"/>
              </a:ext>
            </a:extLst>
          </p:cNvPr>
          <p:cNvSpPr txBox="1"/>
          <p:nvPr/>
        </p:nvSpPr>
        <p:spPr>
          <a:xfrm>
            <a:off x="5560096" y="4408139"/>
            <a:ext cx="11400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ramp down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34FBCD-2DC3-414C-BB9D-06941B861F43}"/>
              </a:ext>
            </a:extLst>
          </p:cNvPr>
          <p:cNvCxnSpPr>
            <a:cxnSpLocks/>
          </p:cNvCxnSpPr>
          <p:nvPr/>
        </p:nvCxnSpPr>
        <p:spPr>
          <a:xfrm>
            <a:off x="6249392" y="4913243"/>
            <a:ext cx="140497" cy="35665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C70A55E-A7C2-C241-9170-005803DC18C6}"/>
              </a:ext>
            </a:extLst>
          </p:cNvPr>
          <p:cNvSpPr txBox="1"/>
          <p:nvPr/>
        </p:nvSpPr>
        <p:spPr>
          <a:xfrm>
            <a:off x="9909958" y="5929421"/>
            <a:ext cx="85953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A4669-000C-E844-8D1B-1ACD0108BB32}"/>
              </a:ext>
            </a:extLst>
          </p:cNvPr>
          <p:cNvSpPr txBox="1"/>
          <p:nvPr/>
        </p:nvSpPr>
        <p:spPr>
          <a:xfrm>
            <a:off x="1491977" y="1045113"/>
            <a:ext cx="269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Number of COVID-19 inpatients in the MSHS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928DFD-A967-F449-8ACC-F0E5F9FFC8F4}"/>
              </a:ext>
            </a:extLst>
          </p:cNvPr>
          <p:cNvSpPr txBox="1"/>
          <p:nvPr/>
        </p:nvSpPr>
        <p:spPr>
          <a:xfrm>
            <a:off x="1491977" y="3748758"/>
            <a:ext cx="2690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Number of new COVID-19 patients admitted to a MSHS hospital</a:t>
            </a:r>
          </a:p>
        </p:txBody>
      </p:sp>
    </p:spTree>
    <p:extLst>
      <p:ext uri="{BB962C8B-B14F-4D97-AF65-F5344CB8AC3E}">
        <p14:creationId xmlns:p14="http://schemas.microsoft.com/office/powerpoint/2010/main" val="13882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>
            <a:extLst>
              <a:ext uri="{FF2B5EF4-FFF2-40B4-BE49-F238E27FC236}">
                <a16:creationId xmlns:a16="http://schemas.microsoft.com/office/drawing/2014/main" id="{E9E04041-F831-1642-A5A6-41C5BC43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97" y="1461532"/>
            <a:ext cx="48391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 b="1" dirty="0">
                <a:solidFill>
                  <a:srgbClr val="D3190E"/>
                </a:solidFill>
              </a:rPr>
              <a:t>Total research submissions are up </a:t>
            </a:r>
            <a:r>
              <a:rPr lang="en-US" altLang="en-US" sz="2200" b="1">
                <a:solidFill>
                  <a:srgbClr val="D3190E"/>
                </a:solidFill>
              </a:rPr>
              <a:t>by ~6% </a:t>
            </a:r>
            <a:r>
              <a:rPr lang="en-US" altLang="en-US" sz="2200" b="1" dirty="0">
                <a:solidFill>
                  <a:srgbClr val="D3190E"/>
                </a:solidFill>
              </a:rPr>
              <a:t>compared with last year:</a:t>
            </a: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70" y="201249"/>
            <a:ext cx="107537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Mount Sinai Research in the Time of COVID-19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EC492-C282-8B48-9AAB-EFCA9B1CEF65}"/>
              </a:ext>
            </a:extLst>
          </p:cNvPr>
          <p:cNvSpPr txBox="1"/>
          <p:nvPr/>
        </p:nvSpPr>
        <p:spPr>
          <a:xfrm>
            <a:off x="6188468" y="1047704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DFACE5A-BCEA-2343-B952-4EF9662D08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16537"/>
              </p:ext>
            </p:extLst>
          </p:nvPr>
        </p:nvGraphicFramePr>
        <p:xfrm>
          <a:off x="392948" y="2333254"/>
          <a:ext cx="5190271" cy="3515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C1AA9C7-9FE8-7149-8214-0DF68D393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708" y="1004680"/>
            <a:ext cx="2553303" cy="23732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0DC886-1C33-924A-816C-E390C41D58C3}"/>
              </a:ext>
            </a:extLst>
          </p:cNvPr>
          <p:cNvSpPr txBox="1"/>
          <p:nvPr/>
        </p:nvSpPr>
        <p:spPr>
          <a:xfrm>
            <a:off x="7519937" y="2535496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ISMMS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9FEBE-9913-7446-BB94-DA3FF8CBBB5F}"/>
              </a:ext>
            </a:extLst>
          </p:cNvPr>
          <p:cNvSpPr txBox="1"/>
          <p:nvPr/>
        </p:nvSpPr>
        <p:spPr>
          <a:xfrm>
            <a:off x="10018058" y="83540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0451B-176F-994A-9BA1-4133ADB26BFF}"/>
              </a:ext>
            </a:extLst>
          </p:cNvPr>
          <p:cNvSpPr txBox="1"/>
          <p:nvPr/>
        </p:nvSpPr>
        <p:spPr>
          <a:xfrm>
            <a:off x="10475253" y="1247921"/>
            <a:ext cx="13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Other federal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3D0988-4D2A-F94E-8208-DDA4601A3F66}"/>
              </a:ext>
            </a:extLst>
          </p:cNvPr>
          <p:cNvSpPr txBox="1"/>
          <p:nvPr/>
        </p:nvSpPr>
        <p:spPr>
          <a:xfrm>
            <a:off x="10763368" y="1760171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46E98-DC81-4442-BFD2-3FD76940F6CF}"/>
              </a:ext>
            </a:extLst>
          </p:cNvPr>
          <p:cNvSpPr txBox="1"/>
          <p:nvPr/>
        </p:nvSpPr>
        <p:spPr>
          <a:xfrm>
            <a:off x="10627176" y="2496481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D443BDF4-C0EB-5142-B080-97C87289DF69}"/>
              </a:ext>
            </a:extLst>
          </p:cNvPr>
          <p:cNvGraphicFramePr>
            <a:graphicFrameLocks/>
          </p:cNvGraphicFramePr>
          <p:nvPr/>
        </p:nvGraphicFramePr>
        <p:xfrm>
          <a:off x="6379560" y="3502296"/>
          <a:ext cx="5518400" cy="326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F17522C-2DF4-5640-9850-51D81CC7F32B}"/>
              </a:ext>
            </a:extLst>
          </p:cNvPr>
          <p:cNvSpPr txBox="1"/>
          <p:nvPr/>
        </p:nvSpPr>
        <p:spPr>
          <a:xfrm>
            <a:off x="910957" y="5848620"/>
            <a:ext cx="436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~$5.5M in COVID19 supplements from NIH to date, with more coming….</a:t>
            </a:r>
          </a:p>
        </p:txBody>
      </p:sp>
    </p:spTree>
    <p:extLst>
      <p:ext uri="{BB962C8B-B14F-4D97-AF65-F5344CB8AC3E}">
        <p14:creationId xmlns:p14="http://schemas.microsoft.com/office/powerpoint/2010/main" val="36368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>
            <a:extLst>
              <a:ext uri="{FF2B5EF4-FFF2-40B4-BE49-F238E27FC236}">
                <a16:creationId xmlns:a16="http://schemas.microsoft.com/office/drawing/2014/main" id="{E9E04041-F831-1642-A5A6-41C5BC43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1303707"/>
            <a:ext cx="1181946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200" b="1" u="sng" dirty="0">
                <a:solidFill>
                  <a:srgbClr val="C00000"/>
                </a:solidFill>
              </a:rPr>
              <a:t>Phase 1 – Beginning Monday, May 18:</a:t>
            </a:r>
          </a:p>
          <a:p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/>
              <a:t>Wet laboratory research—non-COVID19 related—will resume at 25% normal occupancy. (</a:t>
            </a:r>
            <a:r>
              <a:rPr lang="en-US" sz="2200" b="1" u="sng" dirty="0"/>
              <a:t>All medical research is considered essential work by NYS and NYC.</a:t>
            </a:r>
            <a:r>
              <a:rPr lang="en-US" sz="2200" b="1" dirty="0"/>
              <a:t>)</a:t>
            </a:r>
            <a:endParaRPr lang="en-US" sz="2200" b="1" u="sng" dirty="0"/>
          </a:p>
          <a:p>
            <a:endParaRPr lang="en-US" sz="2200" b="1" dirty="0"/>
          </a:p>
          <a:p>
            <a:r>
              <a:rPr lang="en-US" sz="2200" b="1" dirty="0"/>
              <a:t>COVID19 related research will continue at its present 100% effort.</a:t>
            </a:r>
          </a:p>
          <a:p>
            <a:endParaRPr lang="en-US" sz="2200" b="1" dirty="0"/>
          </a:p>
          <a:p>
            <a:r>
              <a:rPr lang="en-US" sz="2200" b="1" dirty="0"/>
              <a:t>By staggering hours and days, it should be possible for most people in most laboratories to get a substantial amount of work under way.</a:t>
            </a:r>
          </a:p>
          <a:p>
            <a:endParaRPr lang="en-US" sz="2200" b="1" dirty="0"/>
          </a:p>
          <a:p>
            <a:r>
              <a:rPr lang="en-US" sz="2200" b="1" dirty="0"/>
              <a:t>Computational researchers, and administrative/financial staff, should continue to work from home but are free to return to campus when necessary (but maintaining 25% normal occupancy). </a:t>
            </a:r>
          </a:p>
          <a:p>
            <a:endParaRPr lang="en-US" sz="2200" b="1" dirty="0"/>
          </a:p>
          <a:p>
            <a:r>
              <a:rPr lang="en-US" sz="2200" b="1" u="sng" dirty="0"/>
              <a:t>Return to work during Phase 1 is completely voluntary</a:t>
            </a:r>
            <a:r>
              <a:rPr lang="en-US" sz="2200" b="1" dirty="0"/>
              <a:t>.</a:t>
            </a:r>
          </a:p>
          <a:p>
            <a:r>
              <a:rPr lang="en-US" sz="2200" b="1" dirty="0"/>
              <a:t>	• People should report coercion via Feedback Form, HR, chairs, or leadership.</a:t>
            </a: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330339"/>
            <a:ext cx="1182626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Plan to Ease Restrictions on Research Laboratories</a:t>
            </a:r>
          </a:p>
        </p:txBody>
      </p:sp>
    </p:spTree>
    <p:extLst>
      <p:ext uri="{BB962C8B-B14F-4D97-AF65-F5344CB8AC3E}">
        <p14:creationId xmlns:p14="http://schemas.microsoft.com/office/powerpoint/2010/main" val="9628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>
            <a:extLst>
              <a:ext uri="{FF2B5EF4-FFF2-40B4-BE49-F238E27FC236}">
                <a16:creationId xmlns:a16="http://schemas.microsoft.com/office/drawing/2014/main" id="{E9E04041-F831-1642-A5A6-41C5BC43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1303708"/>
            <a:ext cx="1181946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200" b="1" u="sng" dirty="0">
                <a:solidFill>
                  <a:srgbClr val="C00000"/>
                </a:solidFill>
              </a:rPr>
              <a:t>Phase 1 – Beginning on Monday, May 18 (</a:t>
            </a:r>
            <a:r>
              <a:rPr lang="en-US" sz="2200" b="1" u="sng" dirty="0" err="1">
                <a:solidFill>
                  <a:srgbClr val="C00000"/>
                </a:solidFill>
              </a:rPr>
              <a:t>con’t</a:t>
            </a:r>
            <a:r>
              <a:rPr lang="en-US" sz="2200" b="1" u="sng" dirty="0">
                <a:solidFill>
                  <a:srgbClr val="C00000"/>
                </a:solidFill>
              </a:rPr>
              <a:t>):</a:t>
            </a:r>
          </a:p>
          <a:p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/>
              <a:t>There should be 1 person working at any given time per laboratory bay.</a:t>
            </a:r>
          </a:p>
          <a:p>
            <a:r>
              <a:rPr lang="en-US" sz="2200" b="1" dirty="0"/>
              <a:t>	• Some procedures require closer work: minimize, wear masks, practice hygiene.</a:t>
            </a:r>
          </a:p>
          <a:p>
            <a:endParaRPr lang="en-US" sz="2200" b="1" dirty="0"/>
          </a:p>
          <a:p>
            <a:r>
              <a:rPr lang="en-US" sz="2200" b="1" dirty="0"/>
              <a:t>Similar reductions in density in all procedure rooms and in lunch/break rooms.</a:t>
            </a:r>
          </a:p>
          <a:p>
            <a:r>
              <a:rPr lang="en-US" sz="2200" b="1" dirty="0"/>
              <a:t>	• All floor conference rooms will be available for lunches and breaks.</a:t>
            </a:r>
          </a:p>
          <a:p>
            <a:endParaRPr lang="en-US" sz="2200" b="1" dirty="0"/>
          </a:p>
          <a:p>
            <a:r>
              <a:rPr lang="en-US" sz="2200" b="1" dirty="0"/>
              <a:t>Social distancing (≥6’) should be maintained at all times possible.</a:t>
            </a:r>
          </a:p>
          <a:p>
            <a:endParaRPr lang="en-US" sz="2200" b="1" dirty="0"/>
          </a:p>
          <a:p>
            <a:r>
              <a:rPr lang="en-US" sz="2200" b="1" dirty="0"/>
              <a:t>Face masks must be worn at all times on campus.</a:t>
            </a:r>
          </a:p>
          <a:p>
            <a:r>
              <a:rPr lang="en-US" sz="2200" b="1" dirty="0"/>
              <a:t>	• Each laboratory’s LSO will be able to obtain enough masks each week to </a:t>
            </a:r>
          </a:p>
          <a:p>
            <a:r>
              <a:rPr lang="en-US" sz="2200" b="1" dirty="0"/>
              <a:t>	distribute 1 mask/day/person. We ask that people wear their own masks to work.</a:t>
            </a:r>
          </a:p>
          <a:p>
            <a:endParaRPr lang="en-US" sz="2200" b="1" dirty="0"/>
          </a:p>
          <a:p>
            <a:r>
              <a:rPr lang="en-US" sz="2200" b="1" dirty="0"/>
              <a:t>Frequent lab cleaning (start/end each day or each shift).</a:t>
            </a:r>
          </a:p>
          <a:p>
            <a:r>
              <a:rPr lang="en-US" sz="2200" b="1" dirty="0"/>
              <a:t>	• Normal housekeeping activities will resume for labs and common areas.</a:t>
            </a: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330339"/>
            <a:ext cx="1182626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Plan to Ease Restrictions on Research Laboratories</a:t>
            </a:r>
          </a:p>
        </p:txBody>
      </p:sp>
    </p:spTree>
    <p:extLst>
      <p:ext uri="{BB962C8B-B14F-4D97-AF65-F5344CB8AC3E}">
        <p14:creationId xmlns:p14="http://schemas.microsoft.com/office/powerpoint/2010/main" val="319579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>
            <a:extLst>
              <a:ext uri="{FF2B5EF4-FFF2-40B4-BE49-F238E27FC236}">
                <a16:creationId xmlns:a16="http://schemas.microsoft.com/office/drawing/2014/main" id="{E9E04041-F831-1642-A5A6-41C5BC43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1303703"/>
            <a:ext cx="1181946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200" b="1" u="sng" dirty="0">
                <a:solidFill>
                  <a:srgbClr val="C00000"/>
                </a:solidFill>
              </a:rPr>
              <a:t>Phase 1 – Beginning on Monday, May 18 (</a:t>
            </a:r>
            <a:r>
              <a:rPr lang="en-US" sz="2200" b="1" u="sng" dirty="0" err="1">
                <a:solidFill>
                  <a:srgbClr val="C00000"/>
                </a:solidFill>
              </a:rPr>
              <a:t>con’t</a:t>
            </a:r>
            <a:r>
              <a:rPr lang="en-US" sz="2200" b="1" u="sng" dirty="0">
                <a:solidFill>
                  <a:srgbClr val="C00000"/>
                </a:solidFill>
              </a:rPr>
              <a:t>):</a:t>
            </a:r>
          </a:p>
          <a:p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/>
              <a:t>Continue improved handwashing and other hygiene activities.</a:t>
            </a:r>
          </a:p>
          <a:p>
            <a:endParaRPr lang="en-US" sz="2200" b="1" dirty="0"/>
          </a:p>
          <a:p>
            <a:r>
              <a:rPr lang="en-US" sz="2200" b="1" dirty="0"/>
              <a:t>Avoid crowding of elevators and elevator lobbies (maintain social distancing).</a:t>
            </a:r>
          </a:p>
          <a:p>
            <a:endParaRPr lang="en-US" sz="2200" b="1" dirty="0"/>
          </a:p>
          <a:p>
            <a:r>
              <a:rPr lang="en-US" sz="2200" b="1" dirty="0"/>
              <a:t>Testing:</a:t>
            </a:r>
          </a:p>
          <a:p>
            <a:r>
              <a:rPr lang="en-US" sz="2200" b="1" dirty="0"/>
              <a:t>	• Any person who is symptomatic should not come to work.</a:t>
            </a:r>
          </a:p>
          <a:p>
            <a:r>
              <a:rPr lang="en-US" sz="2200" b="1" dirty="0"/>
              <a:t>	• Any person who becomes symptomatic should go home immediately.</a:t>
            </a:r>
          </a:p>
          <a:p>
            <a:r>
              <a:rPr lang="en-US" sz="2200" b="1" dirty="0"/>
              <a:t>	• All symptomatic people should notify their PI and EHS (Employee Health Services) or Student Health and Wellness and schedule a test for the virus.</a:t>
            </a:r>
          </a:p>
          <a:p>
            <a:r>
              <a:rPr lang="en-US" sz="2200" b="1" dirty="0"/>
              <a:t>	• All symptomatic people should self-isolate for 10* days (*subject to change).</a:t>
            </a:r>
          </a:p>
          <a:p>
            <a:r>
              <a:rPr lang="en-US" sz="2200" b="1" dirty="0"/>
              <a:t>	• Anyone exposed to symptomatic people should closely monitor themselves for symptoms.</a:t>
            </a:r>
          </a:p>
          <a:p>
            <a:r>
              <a:rPr lang="en-US" sz="2200" b="1" dirty="0"/>
              <a:t>	• All employees and trainees will be able to get tested for anti-COVID19 antibodies (but it will take some time—prioritized by an individual’s circumstances).</a:t>
            </a: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330339"/>
            <a:ext cx="1182626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Plan to Ease Restrictions on Research Laboratories</a:t>
            </a:r>
          </a:p>
        </p:txBody>
      </p:sp>
    </p:spTree>
    <p:extLst>
      <p:ext uri="{BB962C8B-B14F-4D97-AF65-F5344CB8AC3E}">
        <p14:creationId xmlns:p14="http://schemas.microsoft.com/office/powerpoint/2010/main" val="7130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>
            <a:extLst>
              <a:ext uri="{FF2B5EF4-FFF2-40B4-BE49-F238E27FC236}">
                <a16:creationId xmlns:a16="http://schemas.microsoft.com/office/drawing/2014/main" id="{E9E04041-F831-1642-A5A6-41C5BC43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1572653"/>
            <a:ext cx="1181946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200" b="1" u="sng" dirty="0">
                <a:solidFill>
                  <a:srgbClr val="C00000"/>
                </a:solidFill>
              </a:rPr>
              <a:t>Phase 1 – Beginning on Monday, May 18 (</a:t>
            </a:r>
            <a:r>
              <a:rPr lang="en-US" sz="2200" b="1" u="sng" dirty="0" err="1">
                <a:solidFill>
                  <a:srgbClr val="C00000"/>
                </a:solidFill>
              </a:rPr>
              <a:t>con’t</a:t>
            </a:r>
            <a:r>
              <a:rPr lang="en-US" sz="2200" b="1" u="sng" dirty="0">
                <a:solidFill>
                  <a:srgbClr val="C00000"/>
                </a:solidFill>
              </a:rPr>
              <a:t>):</a:t>
            </a:r>
          </a:p>
          <a:p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/>
              <a:t>Until further notice, all meetings of groups of people will be done by Zoom.</a:t>
            </a:r>
          </a:p>
          <a:p>
            <a:r>
              <a:rPr lang="en-US" sz="2200" b="1" dirty="0"/>
              <a:t>	• This includes WIPs, classrooms, research seminars, and thesis proposals, committee meetings, and defenses, etc.</a:t>
            </a:r>
          </a:p>
          <a:p>
            <a:endParaRPr lang="en-US" sz="2200" b="1" dirty="0"/>
          </a:p>
          <a:p>
            <a:r>
              <a:rPr lang="en-US" sz="2200" b="1" dirty="0"/>
              <a:t>We would like targeted faculty recruitment efforts to continue, but for now this should also be done by Zoom.</a:t>
            </a:r>
          </a:p>
          <a:p>
            <a:endParaRPr lang="en-US" sz="2200" b="1" dirty="0"/>
          </a:p>
          <a:p>
            <a:r>
              <a:rPr lang="en-US" sz="2200" b="1" dirty="0"/>
              <a:t>It is likely that all, or nearly all, summer interns will have to be cancelled.</a:t>
            </a:r>
          </a:p>
          <a:p>
            <a:r>
              <a:rPr lang="en-US" sz="2200" b="1" dirty="0"/>
              <a:t>	• Exceptions could be made for those who can do computational work from home.</a:t>
            </a: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330339"/>
            <a:ext cx="1182626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Plan to Ease Restrictions on Research Laboratories</a:t>
            </a:r>
          </a:p>
        </p:txBody>
      </p:sp>
    </p:spTree>
    <p:extLst>
      <p:ext uri="{BB962C8B-B14F-4D97-AF65-F5344CB8AC3E}">
        <p14:creationId xmlns:p14="http://schemas.microsoft.com/office/powerpoint/2010/main" val="34951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>
            <a:extLst>
              <a:ext uri="{FF2B5EF4-FFF2-40B4-BE49-F238E27FC236}">
                <a16:creationId xmlns:a16="http://schemas.microsoft.com/office/drawing/2014/main" id="{E9E04041-F831-1642-A5A6-41C5BC43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1485017"/>
            <a:ext cx="11819467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200" b="1" u="sng" dirty="0">
                <a:solidFill>
                  <a:srgbClr val="C00000"/>
                </a:solidFill>
              </a:rPr>
              <a:t>We all have shared responsibility:</a:t>
            </a:r>
          </a:p>
          <a:p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/>
              <a:t>PIs and their home department/institute chairs/directors are ultimately responsible for adhering to these guidelines.</a:t>
            </a:r>
          </a:p>
          <a:p>
            <a:endParaRPr lang="en-US" sz="2200" b="1" dirty="0"/>
          </a:p>
          <a:p>
            <a:r>
              <a:rPr lang="en-US" sz="2200" b="1" dirty="0"/>
              <a:t>Designated safety officers (DSOs) will inspect every lab every day. </a:t>
            </a:r>
            <a:r>
              <a:rPr lang="en-US" sz="2200" b="1" dirty="0" err="1"/>
              <a:t>EnvHS</a:t>
            </a:r>
            <a:r>
              <a:rPr lang="en-US" sz="2200" b="1" dirty="0"/>
              <a:t> will be conducting their own spot checks. Both </a:t>
            </a:r>
            <a:r>
              <a:rPr lang="en-US" sz="2200" b="1"/>
              <a:t>will report </a:t>
            </a:r>
            <a:r>
              <a:rPr lang="en-US" sz="2200" b="1" dirty="0"/>
              <a:t>labs that are </a:t>
            </a:r>
            <a:r>
              <a:rPr lang="en-US" sz="2200" b="1"/>
              <a:t>in violation.</a:t>
            </a:r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PIs who violate these guidelines will have their laboratories completely shut down to enable an investigation.</a:t>
            </a:r>
          </a:p>
          <a:p>
            <a:endParaRPr lang="en-US" sz="2200" b="1" dirty="0"/>
          </a:p>
          <a:p>
            <a:r>
              <a:rPr lang="en-US" sz="2200" b="1" dirty="0"/>
              <a:t>Exceptions to the guidelines must be approved by writing to Eric </a:t>
            </a:r>
            <a:r>
              <a:rPr lang="en-US" sz="2200" b="1" dirty="0" err="1"/>
              <a:t>Nestler</a:t>
            </a:r>
            <a:r>
              <a:rPr lang="en-US" sz="2200" b="1" dirty="0"/>
              <a:t>.</a:t>
            </a:r>
          </a:p>
          <a:p>
            <a:endParaRPr lang="en-US" sz="2200" b="1" dirty="0"/>
          </a:p>
          <a:p>
            <a:r>
              <a:rPr lang="en-US" sz="2200" b="1" dirty="0"/>
              <a:t>Counting on good </a:t>
            </a:r>
            <a:r>
              <a:rPr lang="en-US" sz="2200" b="1" dirty="0">
                <a:solidFill>
                  <a:srgbClr val="C00000"/>
                </a:solidFill>
              </a:rPr>
              <a:t>citizenship</a:t>
            </a:r>
            <a:r>
              <a:rPr lang="en-US" sz="2200" b="1" dirty="0"/>
              <a:t>: The character of an individual viewed as a member of society; behavior in terms of duties, obligations, and functions. (</a:t>
            </a:r>
            <a:r>
              <a:rPr lang="en-US" sz="2200" b="1" u="sng" dirty="0">
                <a:hlinkClick r:id="rId2"/>
              </a:rPr>
              <a:t>Dictionary.com</a:t>
            </a:r>
            <a:r>
              <a:rPr lang="en-US" sz="2200" b="1" dirty="0"/>
              <a:t>)</a:t>
            </a: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330339"/>
            <a:ext cx="1182626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Responsibility for Conduct of Research Laboratories</a:t>
            </a:r>
          </a:p>
        </p:txBody>
      </p:sp>
    </p:spTree>
    <p:extLst>
      <p:ext uri="{BB962C8B-B14F-4D97-AF65-F5344CB8AC3E}">
        <p14:creationId xmlns:p14="http://schemas.microsoft.com/office/powerpoint/2010/main" val="41471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>
            <a:extLst>
              <a:ext uri="{FF2B5EF4-FFF2-40B4-BE49-F238E27FC236}">
                <a16:creationId xmlns:a16="http://schemas.microsoft.com/office/drawing/2014/main" id="{E9E04041-F831-1642-A5A6-41C5BC43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1528835"/>
            <a:ext cx="1181946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200" b="1" u="sng" dirty="0">
                <a:solidFill>
                  <a:srgbClr val="C00000"/>
                </a:solidFill>
              </a:rPr>
              <a:t>Phase 2 – What will this look like?</a:t>
            </a:r>
          </a:p>
          <a:p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/>
              <a:t>We will monitor closely rates of infection and consider further easing of restrictions at some future point.</a:t>
            </a:r>
          </a:p>
          <a:p>
            <a:r>
              <a:rPr lang="en-US" sz="2200" b="1" dirty="0"/>
              <a:t>	• We want to ramp up in as timely a manner as we can safely do so.</a:t>
            </a:r>
          </a:p>
          <a:p>
            <a:r>
              <a:rPr lang="en-US" sz="2200" b="1" dirty="0"/>
              <a:t>	• Your cooperation, and strict adherence to Phase 1 guidelines, will enable a faster transition to Phase 2.</a:t>
            </a:r>
          </a:p>
          <a:p>
            <a:endParaRPr lang="en-US" sz="2200" b="1" dirty="0"/>
          </a:p>
          <a:p>
            <a:r>
              <a:rPr lang="en-US" sz="2200" b="1" dirty="0"/>
              <a:t>We are heartened by our experience over the past two months that healthcare workers, and those engaged in COVID19 related research, have shown </a:t>
            </a:r>
            <a:r>
              <a:rPr lang="en-US" sz="2200" b="1" u="sng" dirty="0"/>
              <a:t>no</a:t>
            </a:r>
            <a:r>
              <a:rPr lang="en-US" sz="2200" b="1" dirty="0"/>
              <a:t> evidence of increased risk for infection—in fact, they have displayed lower rates of infection—compared to the general public.</a:t>
            </a:r>
          </a:p>
          <a:p>
            <a:endParaRPr lang="en-US" sz="2200" b="1" dirty="0"/>
          </a:p>
          <a:p>
            <a:r>
              <a:rPr lang="en-US" sz="2200" b="1" dirty="0"/>
              <a:t>At some point, everyone who needs to be on campus to get their work done must return to campus. The timing of requiring such a return is under discussion.</a:t>
            </a: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C9B7A54-EB6B-C64B-91EE-EE939B7D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6" y="330339"/>
            <a:ext cx="1182626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A3"/>
                </a:solidFill>
              </a:rPr>
              <a:t>Further Easing of Restrictions on Research Laboratories</a:t>
            </a:r>
          </a:p>
        </p:txBody>
      </p:sp>
    </p:spTree>
    <p:extLst>
      <p:ext uri="{BB962C8B-B14F-4D97-AF65-F5344CB8AC3E}">
        <p14:creationId xmlns:p14="http://schemas.microsoft.com/office/powerpoint/2010/main" val="28758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1402</Words>
  <Application>Microsoft Office PowerPoint</Application>
  <PresentationFormat>Widescreen</PresentationFormat>
  <Paragraphs>181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Ramping Up: Research</vt:lpstr>
      <vt:lpstr>Returning to the Lab – Safely</vt:lpstr>
      <vt:lpstr>Research PPE Distribution Plan</vt:lpstr>
      <vt:lpstr>Other available PPE</vt:lpstr>
      <vt:lpstr>Cores and shared research resources</vt:lpstr>
      <vt:lpstr>Acknowledgements</vt:lpstr>
      <vt:lpstr>PPE Working Group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Ursula Fastovsky</cp:lastModifiedBy>
  <cp:revision>131</cp:revision>
  <dcterms:created xsi:type="dcterms:W3CDTF">2020-04-13T16:36:52Z</dcterms:created>
  <dcterms:modified xsi:type="dcterms:W3CDTF">2020-05-15T13:16:58Z</dcterms:modified>
</cp:coreProperties>
</file>