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  <p:sldMasterId id="2147483731" r:id="rId2"/>
    <p:sldMasterId id="2147483648" r:id="rId3"/>
  </p:sldMasterIdLst>
  <p:notesMasterIdLst>
    <p:notesMasterId r:id="rId14"/>
  </p:notesMasterIdLst>
  <p:handoutMasterIdLst>
    <p:handoutMasterId r:id="rId15"/>
  </p:handoutMasterIdLst>
  <p:sldIdLst>
    <p:sldId id="324" r:id="rId4"/>
    <p:sldId id="368" r:id="rId5"/>
    <p:sldId id="369" r:id="rId6"/>
    <p:sldId id="370" r:id="rId7"/>
    <p:sldId id="371" r:id="rId8"/>
    <p:sldId id="362" r:id="rId9"/>
    <p:sldId id="363" r:id="rId10"/>
    <p:sldId id="367" r:id="rId11"/>
    <p:sldId id="364" r:id="rId12"/>
    <p:sldId id="36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AF8"/>
    <a:srgbClr val="FD5555"/>
    <a:srgbClr val="745995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2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/>
          <a:lstStyle>
            <a:lvl1pPr algn="r">
              <a:defRPr sz="1200"/>
            </a:lvl1pPr>
          </a:lstStyle>
          <a:p>
            <a:fld id="{BB355646-A25A-4249-B172-4D1949A48AEC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9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9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 anchor="b"/>
          <a:lstStyle>
            <a:lvl1pPr algn="r">
              <a:defRPr sz="1200"/>
            </a:lvl1pPr>
          </a:lstStyle>
          <a:p>
            <a:fld id="{990D3AE9-140C-6047-92FC-D021ED663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49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/>
          <a:lstStyle>
            <a:lvl1pPr algn="r">
              <a:defRPr sz="1200"/>
            </a:lvl1pPr>
          </a:lstStyle>
          <a:p>
            <a:fld id="{8A1F61A0-5486-4E47-8312-C7E877077D0E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90" tIns="46945" rIns="93890" bIns="4694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890" tIns="46945" rIns="93890" bIns="469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9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2" y="8829969"/>
            <a:ext cx="3037840" cy="464820"/>
          </a:xfrm>
          <a:prstGeom prst="rect">
            <a:avLst/>
          </a:prstGeom>
        </p:spPr>
        <p:txBody>
          <a:bodyPr vert="horz" lIns="93890" tIns="46945" rIns="93890" bIns="46945" rtlCol="0" anchor="b"/>
          <a:lstStyle>
            <a:lvl1pPr algn="r">
              <a:defRPr sz="1200"/>
            </a:lvl1pPr>
          </a:lstStyle>
          <a:p>
            <a:fld id="{9B19E23C-DD53-9841-B8DE-03FA1723C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3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435315"/>
            <a:ext cx="5776975" cy="2148634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05733"/>
            <a:ext cx="4681000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72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F6E3-2135-804E-957C-9EA32410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0B98C-A565-0444-926A-4E9D2BBB6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8167F-2D6B-754F-A983-3DEA008B3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7C1EE-CA11-9C45-A24D-85FEF099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D777-EC2F-C746-AAC9-553E377C8D7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9CF7C-E355-3545-A491-44F8D088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803EA-09BB-FD48-9CB7-59A5A7A1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B1B9-5357-DD49-802E-13806181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96F0-A0D1-454E-8DB3-FFCEE19B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BFCC-33CC-FF41-B9FB-4C8436BD7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A76D8-F590-204D-9773-736F473E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D777-EC2F-C746-AAC9-553E377C8D7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84EEB-F8D8-384E-9A11-04CB52A7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5C50-0C06-504A-B6B4-F7EDC74FD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B1B9-5357-DD49-802E-13806181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943A-F10E-A541-A639-8FE811E66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CA442-3B07-7941-8B9A-B6F7885EC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F4ED-505C-5247-898E-57809A4A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D777-EC2F-C746-AAC9-553E377C8D7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2CB00-F01B-204A-BCD8-B51C79E2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BC22A-EC55-2944-856E-E1589CE3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B1B9-5357-DD49-802E-13806181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0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0133-4EBB-4B3C-8F4C-58F6366D18D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ADE0-6161-427A-9031-74328EC0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8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493586"/>
            <a:ext cx="8229600" cy="4688266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SzPct val="100000"/>
              <a:buFont typeface="+mj-lt"/>
              <a:buAutoNum type="arabicPeriod"/>
              <a:defRPr sz="2300"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backtoc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6192" cy="6867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84143"/>
            <a:ext cx="7772400" cy="2700106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45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Mount Sinai / Presentation Slide / December 5,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9781"/>
            <a:ext cx="8229600" cy="4197252"/>
          </a:xfrm>
        </p:spPr>
        <p:txBody>
          <a:bodyPr anchor="t">
            <a:normAutofit/>
          </a:bodyPr>
          <a:lstStyle>
            <a:lvl1pPr marL="0" indent="0">
              <a:lnSpc>
                <a:spcPts val="5200"/>
              </a:lnSpc>
              <a:buNone/>
              <a:defRPr sz="5100" b="1">
                <a:solidFill>
                  <a:srgbClr val="666666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086"/>
            <a:ext cx="8229600" cy="4525963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4pPr>
              <a:defRPr>
                <a:latin typeface="Arial"/>
                <a:cs typeface="Arial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Mount Sinai / Presentation Slide / December 5,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6096"/>
            <a:ext cx="82296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642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Mount Sinai / Presentation Slide / December 5, 2012</a:t>
            </a:r>
          </a:p>
        </p:txBody>
      </p:sp>
      <p:pic>
        <p:nvPicPr>
          <p:cNvPr id="9" name="Picture 8" descr="pptback-0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572" y="6721475"/>
            <a:ext cx="9153144" cy="1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12" r:id="rId6"/>
    <p:sldLayoutId id="2147483708" r:id="rId7"/>
    <p:sldLayoutId id="2147483711" r:id="rId8"/>
    <p:sldLayoutId id="214748370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3BD81-3955-2E43-913C-EA99F52A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4692E-EFD9-9744-81AE-CF838A21D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13BE7-261D-EC4C-9D84-29C6E51CA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D777-EC2F-C746-AAC9-553E377C8D7A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7237-35B8-8B4D-A933-215E69544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5335C-BB65-D24E-BDF7-AFCB8397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B1B9-5357-DD49-802E-138061814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7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0133-4EBB-4B3C-8F4C-58F6366D18D9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ADE0-6161-427A-9031-74328EC01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sinai.org/about/covid19/staff-resources/policies" TargetMode="External"/><Relationship Id="rId2" Type="http://schemas.openxmlformats.org/officeDocument/2006/relationships/hyperlink" Target="https://docs.google.com/document/d/1t7NO6cCiAigGuny-769cerpLjVnQrn1U3eu9bY01eh0/edi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.Zephir@mssm.edu" TargetMode="External"/><Relationship Id="rId2" Type="http://schemas.openxmlformats.org/officeDocument/2006/relationships/hyperlink" Target="https://docs.google.com/document/d/1t7NO6cCiAigGuny-769cerpLjVnQrn1U3eu9bY01eh0/edi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1069555"/>
            <a:ext cx="8841048" cy="214863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+mj-lt"/>
              </a:rPr>
              <a:t>Phased Resumption of Clinical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Research Including Non-COVID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Studies</a:t>
            </a: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br>
              <a:rPr lang="en-US" sz="3600" dirty="0">
                <a:latin typeface="+mj-lt"/>
              </a:rPr>
            </a:br>
            <a:r>
              <a:rPr lang="en-US" sz="2200" dirty="0">
                <a:latin typeface="+mj-lt"/>
              </a:rPr>
              <a:t>May 13, 2020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Rosalind J. Wright, MD MPH</a:t>
            </a:r>
            <a:br>
              <a:rPr lang="en-US" sz="2200" dirty="0">
                <a:latin typeface="+mj-lt"/>
              </a:rPr>
            </a:br>
            <a:r>
              <a:rPr lang="en-US" sz="2200" dirty="0">
                <a:latin typeface="+mj-lt"/>
              </a:rPr>
              <a:t>Dean, Translational Biomedical Research</a:t>
            </a:r>
            <a:br>
              <a:rPr lang="en-US" sz="2200" dirty="0">
                <a:solidFill>
                  <a:schemeClr val="bg1"/>
                </a:solidFill>
                <a:latin typeface="+mj-lt"/>
              </a:rPr>
            </a:br>
            <a:br>
              <a:rPr lang="en-US" sz="3600" dirty="0">
                <a:solidFill>
                  <a:schemeClr val="bg1"/>
                </a:solidFill>
                <a:latin typeface="+mj-lt"/>
              </a:rPr>
            </a:br>
            <a:br>
              <a:rPr lang="en-US" sz="3600" b="0" dirty="0">
                <a:solidFill>
                  <a:schemeClr val="bg1"/>
                </a:solidFill>
                <a:latin typeface="+mj-lt"/>
              </a:rPr>
            </a:b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249" y="2743824"/>
            <a:ext cx="5401256" cy="179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700"/>
              </a:lnSpc>
              <a:spcBef>
                <a:spcPct val="20000"/>
              </a:spcBef>
              <a:buSzPct val="70000"/>
              <a:buFont typeface="Lucida Grande"/>
              <a:buNone/>
              <a:defRPr sz="23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Phase 2 - Revisit in two weeks considering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z="2000" smtClean="0">
                <a:solidFill>
                  <a:srgbClr val="000000">
                    <a:tint val="75000"/>
                  </a:srgbClr>
                </a:solidFill>
                <a:latin typeface="+mj-lt"/>
              </a:rPr>
              <a:pPr/>
              <a:t>10</a:t>
            </a:fld>
            <a:endParaRPr lang="en-US" sz="2000" dirty="0">
              <a:solidFill>
                <a:srgbClr val="000000">
                  <a:tint val="75000"/>
                </a:srgbClr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8800" y="1103779"/>
            <a:ext cx="8229600" cy="4509066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NYS and NYC Executive Orders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Experience data from ambulatory practices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Changes in hospital metrics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5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0EB746-7BCB-EC41-87F0-EDCD96DCF0E5}"/>
              </a:ext>
            </a:extLst>
          </p:cNvPr>
          <p:cNvCxnSpPr>
            <a:cxnSpLocks/>
          </p:cNvCxnSpPr>
          <p:nvPr/>
        </p:nvCxnSpPr>
        <p:spPr>
          <a:xfrm flipH="1">
            <a:off x="6052976" y="1673513"/>
            <a:ext cx="1" cy="96558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7D74D0-C774-9C48-8ACE-05C227E35501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377531" y="1770072"/>
            <a:ext cx="2431" cy="293324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94D0F4C-D294-CE42-A905-D98B10F56AB7}"/>
              </a:ext>
            </a:extLst>
          </p:cNvPr>
          <p:cNvSpPr/>
          <p:nvPr/>
        </p:nvSpPr>
        <p:spPr>
          <a:xfrm>
            <a:off x="5158201" y="1422524"/>
            <a:ext cx="1687952" cy="248245"/>
          </a:xfrm>
          <a:prstGeom prst="rect">
            <a:avLst/>
          </a:prstGeom>
          <a:solidFill>
            <a:srgbClr val="EF0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Inpatient COVID-19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C461B-DE7D-224D-A248-DDBA48A2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6" y="988634"/>
            <a:ext cx="708893" cy="6594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82591-BD1F-4745-ABA1-75F48792D2FF}"/>
              </a:ext>
            </a:extLst>
          </p:cNvPr>
          <p:cNvCxnSpPr>
            <a:cxnSpLocks/>
          </p:cNvCxnSpPr>
          <p:nvPr/>
        </p:nvCxnSpPr>
        <p:spPr>
          <a:xfrm>
            <a:off x="4377531" y="1770072"/>
            <a:ext cx="3503824" cy="3581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4A23376-C13E-F24D-9C83-499BC560876C}"/>
              </a:ext>
            </a:extLst>
          </p:cNvPr>
          <p:cNvSpPr/>
          <p:nvPr/>
        </p:nvSpPr>
        <p:spPr>
          <a:xfrm>
            <a:off x="3894102" y="2063396"/>
            <a:ext cx="971720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Moderate disease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355A7E9-C821-554F-A9B7-E4E75CF27A74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5527784" y="1770072"/>
            <a:ext cx="1" cy="293324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E6AFD24-FC83-5F4C-A948-DE606CC634B9}"/>
              </a:ext>
            </a:extLst>
          </p:cNvPr>
          <p:cNvSpPr/>
          <p:nvPr/>
        </p:nvSpPr>
        <p:spPr>
          <a:xfrm>
            <a:off x="5004474" y="3545899"/>
            <a:ext cx="1063882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Remdesivir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B96B7A-E7F0-0942-A65E-3B5B20B454B1}"/>
              </a:ext>
            </a:extLst>
          </p:cNvPr>
          <p:cNvSpPr/>
          <p:nvPr/>
        </p:nvSpPr>
        <p:spPr>
          <a:xfrm>
            <a:off x="3851391" y="3539716"/>
            <a:ext cx="1063882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Remdesivir</a:t>
            </a: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B2005C-8552-434B-A0CA-A07C841A40D1}"/>
              </a:ext>
            </a:extLst>
          </p:cNvPr>
          <p:cNvSpPr/>
          <p:nvPr/>
        </p:nvSpPr>
        <p:spPr>
          <a:xfrm>
            <a:off x="7341015" y="4514167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anti-IL6R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7C9643-A5F2-174B-BE51-C68E221C0A9B}"/>
              </a:ext>
            </a:extLst>
          </p:cNvPr>
          <p:cNvSpPr/>
          <p:nvPr/>
        </p:nvSpPr>
        <p:spPr>
          <a:xfrm>
            <a:off x="4995842" y="2063396"/>
            <a:ext cx="1063884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Severe disease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B7C9643-A5F2-174B-BE51-C68E221C0A9B}"/>
              </a:ext>
            </a:extLst>
          </p:cNvPr>
          <p:cNvSpPr/>
          <p:nvPr/>
        </p:nvSpPr>
        <p:spPr>
          <a:xfrm>
            <a:off x="6139252" y="2063396"/>
            <a:ext cx="1063884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Critical disease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355A7E9-C821-554F-A9B7-E4E75CF27A74}"/>
              </a:ext>
            </a:extLst>
          </p:cNvPr>
          <p:cNvCxnSpPr>
            <a:cxnSpLocks/>
          </p:cNvCxnSpPr>
          <p:nvPr/>
        </p:nvCxnSpPr>
        <p:spPr>
          <a:xfrm>
            <a:off x="6671193" y="1779955"/>
            <a:ext cx="1" cy="294268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BB7C9643-A5F2-174B-BE51-C68E221C0A9B}"/>
              </a:ext>
            </a:extLst>
          </p:cNvPr>
          <p:cNvSpPr/>
          <p:nvPr/>
        </p:nvSpPr>
        <p:spPr>
          <a:xfrm>
            <a:off x="7349413" y="2063396"/>
            <a:ext cx="1063884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Multi-system dysfunction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355A7E9-C821-554F-A9B7-E4E75CF27A74}"/>
              </a:ext>
            </a:extLst>
          </p:cNvPr>
          <p:cNvCxnSpPr>
            <a:cxnSpLocks/>
          </p:cNvCxnSpPr>
          <p:nvPr/>
        </p:nvCxnSpPr>
        <p:spPr>
          <a:xfrm>
            <a:off x="7877710" y="1777448"/>
            <a:ext cx="3645" cy="309341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3E6AFD24-FC83-5F4C-A948-DE606CC634B9}"/>
              </a:ext>
            </a:extLst>
          </p:cNvPr>
          <p:cNvSpPr/>
          <p:nvPr/>
        </p:nvSpPr>
        <p:spPr>
          <a:xfrm>
            <a:off x="6154269" y="3545899"/>
            <a:ext cx="1063882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Remdesivir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B2005C-8552-434B-A0CA-A07C841A40D1}"/>
              </a:ext>
            </a:extLst>
          </p:cNvPr>
          <p:cNvSpPr/>
          <p:nvPr/>
        </p:nvSpPr>
        <p:spPr>
          <a:xfrm>
            <a:off x="6171037" y="4525792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anti-IL6R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CB2005C-8552-434B-A0CA-A07C841A40D1}"/>
              </a:ext>
            </a:extLst>
          </p:cNvPr>
          <p:cNvSpPr/>
          <p:nvPr/>
        </p:nvSpPr>
        <p:spPr>
          <a:xfrm>
            <a:off x="5003505" y="4514167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anti-IL6R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33BED3-A882-514D-8C6B-EB5590DB5516}"/>
              </a:ext>
            </a:extLst>
          </p:cNvPr>
          <p:cNvCxnSpPr>
            <a:cxnSpLocks/>
          </p:cNvCxnSpPr>
          <p:nvPr/>
        </p:nvCxnSpPr>
        <p:spPr>
          <a:xfrm flipH="1">
            <a:off x="2062419" y="1659563"/>
            <a:ext cx="1" cy="96558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5786D5-0900-4D49-97F5-BF2AA1C1F56E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907774" y="1760836"/>
            <a:ext cx="2430" cy="302560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3A833CB-C907-6440-92BE-1DD09B596D29}"/>
              </a:ext>
            </a:extLst>
          </p:cNvPr>
          <p:cNvSpPr/>
          <p:nvPr/>
        </p:nvSpPr>
        <p:spPr>
          <a:xfrm>
            <a:off x="1338582" y="1428919"/>
            <a:ext cx="1687952" cy="248245"/>
          </a:xfrm>
          <a:prstGeom prst="rect">
            <a:avLst/>
          </a:prstGeom>
          <a:solidFill>
            <a:srgbClr val="EF0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Outpatient COVID-19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A37141-914E-E449-9C5D-77C246206190}"/>
              </a:ext>
            </a:extLst>
          </p:cNvPr>
          <p:cNvCxnSpPr>
            <a:cxnSpLocks/>
          </p:cNvCxnSpPr>
          <p:nvPr/>
        </p:nvCxnSpPr>
        <p:spPr>
          <a:xfrm flipV="1">
            <a:off x="907773" y="1759547"/>
            <a:ext cx="2293662" cy="1289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7086D6F-82AB-A545-BFC1-582805E9591A}"/>
              </a:ext>
            </a:extLst>
          </p:cNvPr>
          <p:cNvSpPr/>
          <p:nvPr/>
        </p:nvSpPr>
        <p:spPr>
          <a:xfrm>
            <a:off x="424344" y="2063396"/>
            <a:ext cx="971720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Prophylactic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CD610D-A2C7-1847-B4D3-6BAD7C9D010D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2058025" y="1760836"/>
            <a:ext cx="1" cy="302560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D97EFBB-0D15-1B41-9663-58AE3AF97E14}"/>
              </a:ext>
            </a:extLst>
          </p:cNvPr>
          <p:cNvSpPr/>
          <p:nvPr/>
        </p:nvSpPr>
        <p:spPr>
          <a:xfrm>
            <a:off x="1526084" y="2063396"/>
            <a:ext cx="1063884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Prophylactic High Risk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CECB53-4719-BA4F-A2B6-5C6477093A0B}"/>
              </a:ext>
            </a:extLst>
          </p:cNvPr>
          <p:cNvSpPr/>
          <p:nvPr/>
        </p:nvSpPr>
        <p:spPr>
          <a:xfrm>
            <a:off x="2669494" y="2063396"/>
            <a:ext cx="1063884" cy="248245"/>
          </a:xfrm>
          <a:prstGeom prst="rect">
            <a:avLst/>
          </a:prstGeom>
          <a:solidFill>
            <a:srgbClr val="F1008E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Outpatient Mild Disease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610C1E-20A7-EF4E-ABB9-EB067BE698FA}"/>
              </a:ext>
            </a:extLst>
          </p:cNvPr>
          <p:cNvCxnSpPr>
            <a:cxnSpLocks/>
          </p:cNvCxnSpPr>
          <p:nvPr/>
        </p:nvCxnSpPr>
        <p:spPr>
          <a:xfrm>
            <a:off x="3201435" y="1770720"/>
            <a:ext cx="1" cy="294268"/>
          </a:xfrm>
          <a:prstGeom prst="line">
            <a:avLst/>
          </a:prstGeom>
          <a:ln w="28575">
            <a:solidFill>
              <a:srgbClr val="03B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DA781F1-035C-A341-9187-85A4A9638C04}"/>
              </a:ext>
            </a:extLst>
          </p:cNvPr>
          <p:cNvSpPr/>
          <p:nvPr/>
        </p:nvSpPr>
        <p:spPr>
          <a:xfrm>
            <a:off x="7349415" y="4766943"/>
            <a:ext cx="1063882" cy="221443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Remestemcel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 (MSC); Anti-ARDS, regeneration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6C0856-B23E-CE48-9D6B-A23DCA3B8F6B}"/>
              </a:ext>
            </a:extLst>
          </p:cNvPr>
          <p:cNvSpPr/>
          <p:nvPr/>
        </p:nvSpPr>
        <p:spPr>
          <a:xfrm>
            <a:off x="6179437" y="4778569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Remestemcel</a:t>
            </a: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 (MSC); anti-ARDS, regeneration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F36948C-E7C7-494F-9C56-A664224B0FF2}"/>
              </a:ext>
            </a:extLst>
          </p:cNvPr>
          <p:cNvSpPr/>
          <p:nvPr/>
        </p:nvSpPr>
        <p:spPr>
          <a:xfrm>
            <a:off x="3845590" y="3299264"/>
            <a:ext cx="1056221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Hydroxycholoroquine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+/- AZM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7E72E3-1034-F545-BFC2-BDD708B07BC0}"/>
              </a:ext>
            </a:extLst>
          </p:cNvPr>
          <p:cNvSpPr/>
          <p:nvPr/>
        </p:nvSpPr>
        <p:spPr>
          <a:xfrm>
            <a:off x="5003505" y="3303128"/>
            <a:ext cx="1056221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Hydroxycholoroquine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+/- AZM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53DE00B-3D2B-974E-B9F2-1FF8EBACD0BA}"/>
              </a:ext>
            </a:extLst>
          </p:cNvPr>
          <p:cNvSpPr/>
          <p:nvPr/>
        </p:nvSpPr>
        <p:spPr>
          <a:xfrm>
            <a:off x="6171037" y="3298005"/>
            <a:ext cx="1056221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Hydroxycholoroquine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+/- AZM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4A48C70-97EE-A845-8BE6-075A6635D2F2}"/>
              </a:ext>
            </a:extLst>
          </p:cNvPr>
          <p:cNvSpPr/>
          <p:nvPr/>
        </p:nvSpPr>
        <p:spPr>
          <a:xfrm>
            <a:off x="7357076" y="3299050"/>
            <a:ext cx="1056221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Hydroxycholoroquine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+/- AZM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DEB0AC3-2107-EE4D-A051-E9D2506B5BA3}"/>
              </a:ext>
            </a:extLst>
          </p:cNvPr>
          <p:cNvSpPr/>
          <p:nvPr/>
        </p:nvSpPr>
        <p:spPr>
          <a:xfrm>
            <a:off x="3856421" y="2491532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Convalescent Plasma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8789449-454D-FE47-9395-64B30828876B}"/>
              </a:ext>
            </a:extLst>
          </p:cNvPr>
          <p:cNvSpPr/>
          <p:nvPr/>
        </p:nvSpPr>
        <p:spPr>
          <a:xfrm>
            <a:off x="5019135" y="2491532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Convalescent Plasma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CFDD26C-4795-F345-A120-FA24E0CD0040}"/>
              </a:ext>
            </a:extLst>
          </p:cNvPr>
          <p:cNvSpPr/>
          <p:nvPr/>
        </p:nvSpPr>
        <p:spPr>
          <a:xfrm>
            <a:off x="6168931" y="2491532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Convalescent Plasma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B0E16-2A53-124C-8576-89D8734BD580}"/>
              </a:ext>
            </a:extLst>
          </p:cNvPr>
          <p:cNvSpPr/>
          <p:nvPr/>
        </p:nvSpPr>
        <p:spPr>
          <a:xfrm>
            <a:off x="1558026" y="2491532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Convalescent Plasma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A1461E-3B29-A84D-B0B8-F86A60A8C6C8}"/>
              </a:ext>
            </a:extLst>
          </p:cNvPr>
          <p:cNvSpPr/>
          <p:nvPr/>
        </p:nvSpPr>
        <p:spPr>
          <a:xfrm>
            <a:off x="390493" y="3051983"/>
            <a:ext cx="1056221" cy="17145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vaccine 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Inovio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0C24A82-BC41-7B41-B5BB-A4331323F37F}"/>
              </a:ext>
            </a:extLst>
          </p:cNvPr>
          <p:cNvSpPr/>
          <p:nvPr/>
        </p:nvSpPr>
        <p:spPr>
          <a:xfrm>
            <a:off x="1558026" y="3309165"/>
            <a:ext cx="1056221" cy="171450"/>
          </a:xfrm>
          <a:prstGeom prst="rect">
            <a:avLst/>
          </a:prstGeom>
          <a:solidFill>
            <a:srgbClr val="938FBE"/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Hydroxychloroquine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B3DB18-FC9D-A547-8396-2586CB0568F0}"/>
              </a:ext>
            </a:extLst>
          </p:cNvPr>
          <p:cNvSpPr/>
          <p:nvPr/>
        </p:nvSpPr>
        <p:spPr>
          <a:xfrm>
            <a:off x="7341015" y="5052851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Gimsulumab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anti-GMCSFR (block ARDS)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059CDCC-CE3C-B043-8418-8CBD2B123C62}"/>
              </a:ext>
            </a:extLst>
          </p:cNvPr>
          <p:cNvSpPr/>
          <p:nvPr/>
        </p:nvSpPr>
        <p:spPr>
          <a:xfrm>
            <a:off x="6171037" y="5064476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Gimsulumab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anti-GMCSFR (block ARDS)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35F58E-CDFB-854F-B5C4-4DF659CAB94D}"/>
              </a:ext>
            </a:extLst>
          </p:cNvPr>
          <p:cNvSpPr/>
          <p:nvPr/>
        </p:nvSpPr>
        <p:spPr>
          <a:xfrm>
            <a:off x="4995844" y="5076908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Gimsulumab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anti-GMCSFR (block ARDS)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EC82522-80E4-F04A-86BD-A8B8C674484F}"/>
              </a:ext>
            </a:extLst>
          </p:cNvPr>
          <p:cNvSpPr/>
          <p:nvPr/>
        </p:nvSpPr>
        <p:spPr>
          <a:xfrm>
            <a:off x="7349413" y="5364473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Eculizumab, (anti-C5a)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D71A9E0-2405-C04A-A813-902304DB78EB}"/>
              </a:ext>
            </a:extLst>
          </p:cNvPr>
          <p:cNvSpPr/>
          <p:nvPr/>
        </p:nvSpPr>
        <p:spPr>
          <a:xfrm>
            <a:off x="6200388" y="5370823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Eculizumab, (anti-C5a)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D9C1B58-A982-EE49-973F-CFBF6555B2E5}"/>
              </a:ext>
            </a:extLst>
          </p:cNvPr>
          <p:cNvSpPr/>
          <p:nvPr/>
        </p:nvSpPr>
        <p:spPr>
          <a:xfrm>
            <a:off x="4995843" y="5377039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Eculizumab, (anti-C5a)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73B1C03-E528-F040-846B-39962500E9EB}"/>
              </a:ext>
            </a:extLst>
          </p:cNvPr>
          <p:cNvSpPr/>
          <p:nvPr/>
        </p:nvSpPr>
        <p:spPr>
          <a:xfrm>
            <a:off x="3845590" y="2777264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Hyperimmune globulin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D0C27B1-AF9E-AB41-9FBB-8751070458CE}"/>
              </a:ext>
            </a:extLst>
          </p:cNvPr>
          <p:cNvSpPr/>
          <p:nvPr/>
        </p:nvSpPr>
        <p:spPr>
          <a:xfrm>
            <a:off x="5019135" y="2777264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Hyperimmune globulin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0D42537-D5BE-8448-AE5A-DF928071AE48}"/>
              </a:ext>
            </a:extLst>
          </p:cNvPr>
          <p:cNvSpPr/>
          <p:nvPr/>
        </p:nvSpPr>
        <p:spPr>
          <a:xfrm>
            <a:off x="6186921" y="2777263"/>
            <a:ext cx="1021134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Hyperimmune globulin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2C4C014-89BE-EF42-957B-EE1A920A172A}"/>
              </a:ext>
            </a:extLst>
          </p:cNvPr>
          <p:cNvSpPr/>
          <p:nvPr/>
        </p:nvSpPr>
        <p:spPr>
          <a:xfrm>
            <a:off x="3856421" y="5626687"/>
            <a:ext cx="1063882" cy="284357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Cenicriviroc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(CCR2/CCR5 antagonist)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3C1123-D1F2-034E-BE1A-DC71ABF71B5F}"/>
              </a:ext>
            </a:extLst>
          </p:cNvPr>
          <p:cNvSpPr/>
          <p:nvPr/>
        </p:nvSpPr>
        <p:spPr>
          <a:xfrm>
            <a:off x="5016795" y="5626688"/>
            <a:ext cx="1063882" cy="284356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Cenicriviroc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(CCR2/CCR5 antagonist)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F0C154C-0DC6-DF47-9784-935A92D58FFA}"/>
              </a:ext>
            </a:extLst>
          </p:cNvPr>
          <p:cNvSpPr/>
          <p:nvPr/>
        </p:nvSpPr>
        <p:spPr>
          <a:xfrm>
            <a:off x="1540122" y="2772302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Hyperimmune globulin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E59F482-D8EE-C54F-9185-1CEFF8DD54D2}"/>
              </a:ext>
            </a:extLst>
          </p:cNvPr>
          <p:cNvSpPr/>
          <p:nvPr/>
        </p:nvSpPr>
        <p:spPr>
          <a:xfrm>
            <a:off x="2707909" y="2777264"/>
            <a:ext cx="1056221" cy="171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3B0F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Hyperimmune globulin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0EC4FB0-74A2-D04F-B169-1D7A49B579D4}"/>
              </a:ext>
            </a:extLst>
          </p:cNvPr>
          <p:cNvSpPr/>
          <p:nvPr/>
        </p:nvSpPr>
        <p:spPr>
          <a:xfrm>
            <a:off x="3856421" y="3841623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 lambda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AB2ACEA-884A-334C-A34B-A13B93181759}"/>
              </a:ext>
            </a:extLst>
          </p:cNvPr>
          <p:cNvSpPr/>
          <p:nvPr/>
        </p:nvSpPr>
        <p:spPr>
          <a:xfrm>
            <a:off x="1558026" y="4324152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Hiiltonol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pICLC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15A236-EBC3-EA41-B939-58DDCE86D6BA}"/>
              </a:ext>
            </a:extLst>
          </p:cNvPr>
          <p:cNvSpPr/>
          <p:nvPr/>
        </p:nvSpPr>
        <p:spPr>
          <a:xfrm>
            <a:off x="2729642" y="4324152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Hiiltonol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pICLC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n-US" sz="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618316E-2F92-1A49-A011-718D3B779F13}"/>
              </a:ext>
            </a:extLst>
          </p:cNvPr>
          <p:cNvSpPr/>
          <p:nvPr/>
        </p:nvSpPr>
        <p:spPr>
          <a:xfrm>
            <a:off x="3845589" y="4086877"/>
            <a:ext cx="1063882" cy="171450"/>
          </a:xfrm>
          <a:prstGeom prst="rect">
            <a:avLst/>
          </a:prstGeom>
          <a:solidFill>
            <a:schemeClr val="accent5">
              <a:lumMod val="40000"/>
              <a:lumOff val="60000"/>
              <a:alpha val="50196"/>
            </a:schemeClr>
          </a:solidFill>
          <a:ln w="254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Hiiltonol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pICLC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E324CA-52C1-F847-A274-3EC28B3BE4B1}"/>
              </a:ext>
            </a:extLst>
          </p:cNvPr>
          <p:cNvGrpSpPr/>
          <p:nvPr/>
        </p:nvGrpSpPr>
        <p:grpSpPr>
          <a:xfrm>
            <a:off x="66646" y="3680282"/>
            <a:ext cx="1380068" cy="2173324"/>
            <a:chOff x="88862" y="3979164"/>
            <a:chExt cx="1840090" cy="28977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FFFE3B-AE69-A24C-8122-434738939505}"/>
                </a:ext>
              </a:extLst>
            </p:cNvPr>
            <p:cNvSpPr/>
            <p:nvPr/>
          </p:nvSpPr>
          <p:spPr>
            <a:xfrm>
              <a:off x="88862" y="3979164"/>
              <a:ext cx="1840090" cy="28415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A4DC2CA-7814-C54A-B99D-1FF1D659D90A}"/>
                </a:ext>
              </a:extLst>
            </p:cNvPr>
            <p:cNvSpPr/>
            <p:nvPr/>
          </p:nvSpPr>
          <p:spPr>
            <a:xfrm>
              <a:off x="217803" y="4155143"/>
              <a:ext cx="182880" cy="184158"/>
            </a:xfrm>
            <a:prstGeom prst="rect">
              <a:avLst/>
            </a:prstGeom>
            <a:noFill/>
            <a:ln w="25400">
              <a:solidFill>
                <a:srgbClr val="03B0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94EA456-4366-0744-9271-8FA0CBA77F83}"/>
                </a:ext>
              </a:extLst>
            </p:cNvPr>
            <p:cNvSpPr/>
            <p:nvPr/>
          </p:nvSpPr>
          <p:spPr>
            <a:xfrm>
              <a:off x="217803" y="4420667"/>
              <a:ext cx="182880" cy="186312"/>
            </a:xfrm>
            <a:prstGeom prst="rect">
              <a:avLst/>
            </a:prstGeom>
            <a:noFill/>
            <a:ln w="25400">
              <a:solidFill>
                <a:srgbClr val="03B0F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DEC59C7-B45A-0A4B-8360-310962BEEA37}"/>
                </a:ext>
              </a:extLst>
            </p:cNvPr>
            <p:cNvSpPr/>
            <p:nvPr/>
          </p:nvSpPr>
          <p:spPr>
            <a:xfrm>
              <a:off x="208659" y="5522136"/>
              <a:ext cx="201168" cy="201168"/>
            </a:xfrm>
            <a:prstGeom prst="rect">
              <a:avLst/>
            </a:prstGeom>
            <a:solidFill>
              <a:srgbClr val="938FB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CA45DF5-5CFF-6346-8827-FB3E6333A9DF}"/>
                </a:ext>
              </a:extLst>
            </p:cNvPr>
            <p:cNvSpPr/>
            <p:nvPr/>
          </p:nvSpPr>
          <p:spPr>
            <a:xfrm>
              <a:off x="208659" y="5804670"/>
              <a:ext cx="201168" cy="20116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0196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716AC47-5750-A64C-8148-F6900CB0B652}"/>
                </a:ext>
              </a:extLst>
            </p:cNvPr>
            <p:cNvSpPr/>
            <p:nvPr/>
          </p:nvSpPr>
          <p:spPr>
            <a:xfrm>
              <a:off x="208659" y="6087204"/>
              <a:ext cx="201168" cy="201168"/>
            </a:xfrm>
            <a:prstGeom prst="rect">
              <a:avLst/>
            </a:prstGeom>
            <a:solidFill>
              <a:schemeClr val="accent5">
                <a:lumMod val="75000"/>
                <a:alpha val="50196"/>
              </a:schemeClr>
            </a:solidFill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FD4809F-ED66-1148-9F1A-4CCC1264432F}"/>
                </a:ext>
              </a:extLst>
            </p:cNvPr>
            <p:cNvSpPr/>
            <p:nvPr/>
          </p:nvSpPr>
          <p:spPr>
            <a:xfrm>
              <a:off x="208659" y="6369738"/>
              <a:ext cx="201168" cy="201168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EF3E50C-4459-BB4E-85D8-166E704B4A6F}"/>
                </a:ext>
              </a:extLst>
            </p:cNvPr>
            <p:cNvSpPr/>
            <p:nvPr/>
          </p:nvSpPr>
          <p:spPr>
            <a:xfrm>
              <a:off x="208659" y="5239602"/>
              <a:ext cx="201168" cy="2011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6D6DA94-CB78-0643-A5FD-FF02BC458339}"/>
                </a:ext>
              </a:extLst>
            </p:cNvPr>
            <p:cNvSpPr txBox="1"/>
            <p:nvPr/>
          </p:nvSpPr>
          <p:spPr>
            <a:xfrm>
              <a:off x="455579" y="4140172"/>
              <a:ext cx="11608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Enrolling, Enrolled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693430C-8685-1C4C-BCE0-24C4DCBF37BD}"/>
                </a:ext>
              </a:extLst>
            </p:cNvPr>
            <p:cNvSpPr txBox="1"/>
            <p:nvPr/>
          </p:nvSpPr>
          <p:spPr>
            <a:xfrm>
              <a:off x="455579" y="4416825"/>
              <a:ext cx="13708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Approved, Developing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6C62426-0775-974A-9F98-9CDB8DDB80ED}"/>
                </a:ext>
              </a:extLst>
            </p:cNvPr>
            <p:cNvSpPr/>
            <p:nvPr/>
          </p:nvSpPr>
          <p:spPr>
            <a:xfrm>
              <a:off x="217803" y="4688345"/>
              <a:ext cx="182880" cy="187357"/>
            </a:xfrm>
            <a:prstGeom prst="rect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A6A3195-9D1C-A841-A106-07DBC35D49D8}"/>
                </a:ext>
              </a:extLst>
            </p:cNvPr>
            <p:cNvSpPr txBox="1"/>
            <p:nvPr/>
          </p:nvSpPr>
          <p:spPr>
            <a:xfrm>
              <a:off x="455579" y="4693478"/>
              <a:ext cx="13805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Proposed, Considering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DFF98E3-FFAE-604F-8F21-D433343105A4}"/>
                </a:ext>
              </a:extLst>
            </p:cNvPr>
            <p:cNvSpPr txBox="1"/>
            <p:nvPr/>
          </p:nvSpPr>
          <p:spPr>
            <a:xfrm>
              <a:off x="455579" y="5246784"/>
              <a:ext cx="1056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Conv Antibodies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87B4066-1FB1-8942-B722-6AE98CF5BD9F}"/>
                </a:ext>
              </a:extLst>
            </p:cNvPr>
            <p:cNvSpPr txBox="1"/>
            <p:nvPr/>
          </p:nvSpPr>
          <p:spPr>
            <a:xfrm>
              <a:off x="455579" y="5524104"/>
              <a:ext cx="14045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Direct Acting Antivirals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06D60C4-D256-1347-AB99-5845B22DDF3F}"/>
                </a:ext>
              </a:extLst>
            </p:cNvPr>
            <p:cNvSpPr txBox="1"/>
            <p:nvPr/>
          </p:nvSpPr>
          <p:spPr>
            <a:xfrm>
              <a:off x="455579" y="5800757"/>
              <a:ext cx="1141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Immune-Targeted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88E4432-436A-7348-A0D7-C766BB339BB4}"/>
                </a:ext>
              </a:extLst>
            </p:cNvPr>
            <p:cNvSpPr txBox="1"/>
            <p:nvPr/>
          </p:nvSpPr>
          <p:spPr>
            <a:xfrm>
              <a:off x="455579" y="6077410"/>
              <a:ext cx="9845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Immune-Broad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9ABC2C0-ED8F-0741-8F47-DC3EE993B48C}"/>
                </a:ext>
              </a:extLst>
            </p:cNvPr>
            <p:cNvSpPr txBox="1"/>
            <p:nvPr/>
          </p:nvSpPr>
          <p:spPr>
            <a:xfrm>
              <a:off x="455579" y="6354059"/>
              <a:ext cx="1250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Pulmonary </a:t>
              </a:r>
              <a:r>
                <a:rPr lang="en-US" sz="750" b="1" dirty="0" err="1"/>
                <a:t>Crit</a:t>
              </a:r>
              <a:r>
                <a:rPr lang="en-US" sz="750" b="1" dirty="0"/>
                <a:t> Care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F6F91CB-5E42-A24C-A330-F03A7E3D2815}"/>
                </a:ext>
              </a:extLst>
            </p:cNvPr>
            <p:cNvSpPr/>
            <p:nvPr/>
          </p:nvSpPr>
          <p:spPr>
            <a:xfrm>
              <a:off x="208659" y="4957068"/>
              <a:ext cx="201168" cy="201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50FFD40B-9137-B942-A5A2-24D22ACE05F3}"/>
                </a:ext>
              </a:extLst>
            </p:cNvPr>
            <p:cNvSpPr txBox="1"/>
            <p:nvPr/>
          </p:nvSpPr>
          <p:spPr>
            <a:xfrm>
              <a:off x="455579" y="4970131"/>
              <a:ext cx="5934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b="1" dirty="0"/>
                <a:t>Vaccine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00B77FC-8B33-6345-8E9B-E0726256B1D7}"/>
                </a:ext>
              </a:extLst>
            </p:cNvPr>
            <p:cNvSpPr/>
            <p:nvPr/>
          </p:nvSpPr>
          <p:spPr>
            <a:xfrm>
              <a:off x="455579" y="6630708"/>
              <a:ext cx="11496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Related </a:t>
              </a:r>
              <a:endParaRPr lang="en-US" sz="75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C3C4D4-8775-D84A-9E56-81F9DA0928C7}"/>
              </a:ext>
            </a:extLst>
          </p:cNvPr>
          <p:cNvSpPr txBox="1"/>
          <p:nvPr/>
        </p:nvSpPr>
        <p:spPr>
          <a:xfrm>
            <a:off x="788282" y="946955"/>
            <a:ext cx="7624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MOUNT SINAI COVID-19 CLINICAL TRIALS DEVELOPMENT 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94E1F-538D-C146-80DB-7412B7542D31}"/>
              </a:ext>
            </a:extLst>
          </p:cNvPr>
          <p:cNvSpPr txBox="1"/>
          <p:nvPr/>
        </p:nvSpPr>
        <p:spPr>
          <a:xfrm>
            <a:off x="8358569" y="2586518"/>
            <a:ext cx="529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Abs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C4F126-3458-C94C-A52E-1FAC9D79925B}"/>
              </a:ext>
            </a:extLst>
          </p:cNvPr>
          <p:cNvSpPr txBox="1"/>
          <p:nvPr/>
        </p:nvSpPr>
        <p:spPr>
          <a:xfrm>
            <a:off x="8358569" y="3348796"/>
            <a:ext cx="658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Anti-viral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3C61F65-9ECF-F14D-AD4C-B0F296885AC2}"/>
              </a:ext>
            </a:extLst>
          </p:cNvPr>
          <p:cNvSpPr txBox="1"/>
          <p:nvPr/>
        </p:nvSpPr>
        <p:spPr>
          <a:xfrm>
            <a:off x="8358570" y="4804102"/>
            <a:ext cx="795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Immune </a:t>
            </a:r>
          </a:p>
          <a:p>
            <a:r>
              <a:rPr lang="en-US" sz="1350" dirty="0"/>
              <a:t>Mod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4838A8-B216-554B-91CB-98B122B4A05B}"/>
              </a:ext>
            </a:extLst>
          </p:cNvPr>
          <p:cNvSpPr txBox="1"/>
          <p:nvPr/>
        </p:nvSpPr>
        <p:spPr>
          <a:xfrm>
            <a:off x="8358569" y="2999209"/>
            <a:ext cx="7816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410513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9293-0217-2743-84CA-B03CA4A7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" y="1339816"/>
            <a:ext cx="7886700" cy="342383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Protocol Clinical Research Guidance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7366C-3F2F-D043-BB97-878F56386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4" t="12413" r="984" b="2466"/>
          <a:stretch/>
        </p:blipFill>
        <p:spPr>
          <a:xfrm>
            <a:off x="352839" y="1682199"/>
            <a:ext cx="7886700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8F1F6-ABEB-B640-9A27-59DD9E54C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3326" y="1830157"/>
            <a:ext cx="8033302" cy="38645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57F7E3-B0D1-BE4D-814E-290F0EF4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" y="1339816"/>
            <a:ext cx="7886700" cy="342383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Protocol Questions Website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55671AD-769D-A34C-BEED-335C5ADC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3" t="64567" r="43953"/>
          <a:stretch/>
        </p:blipFill>
        <p:spPr>
          <a:xfrm>
            <a:off x="1856132" y="3409380"/>
            <a:ext cx="4721087" cy="259137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BF7C759-F90B-2A4D-AAA5-9BB538831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7" t="19449" r="44149" b="64379"/>
          <a:stretch/>
        </p:blipFill>
        <p:spPr>
          <a:xfrm>
            <a:off x="2017645" y="2642452"/>
            <a:ext cx="4721087" cy="11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5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4264" y="1218198"/>
            <a:ext cx="580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Observational/Non-interventional Studies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17044" y="1210979"/>
            <a:ext cx="5854566" cy="498107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4544327" y="1709086"/>
            <a:ext cx="0" cy="7638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4327" y="1915598"/>
            <a:ext cx="283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184 applications received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67600" y="2501564"/>
            <a:ext cx="2167382" cy="417973"/>
            <a:chOff x="4890132" y="2192418"/>
            <a:chExt cx="2889843" cy="557297"/>
          </a:xfrm>
        </p:grpSpPr>
        <p:sp>
          <p:nvSpPr>
            <p:cNvPr id="10" name="TextBox 9"/>
            <p:cNvSpPr txBox="1"/>
            <p:nvPr/>
          </p:nvSpPr>
          <p:spPr>
            <a:xfrm>
              <a:off x="4924348" y="2192418"/>
              <a:ext cx="2786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169 sent for review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90132" y="2219111"/>
              <a:ext cx="2889843" cy="530604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363" y="5723751"/>
            <a:ext cx="24255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</a:rPr>
              <a:t>As of 5/12 @ 3PM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40390" y="2895438"/>
            <a:ext cx="0" cy="7638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915906" y="3656378"/>
            <a:ext cx="1539538" cy="417973"/>
            <a:chOff x="4947942" y="3732170"/>
            <a:chExt cx="2052717" cy="557297"/>
          </a:xfrm>
        </p:grpSpPr>
        <p:sp>
          <p:nvSpPr>
            <p:cNvPr id="19" name="TextBox 18"/>
            <p:cNvSpPr txBox="1"/>
            <p:nvPr/>
          </p:nvSpPr>
          <p:spPr>
            <a:xfrm>
              <a:off x="4982158" y="3732170"/>
              <a:ext cx="2018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134 reviewed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947942" y="3758863"/>
              <a:ext cx="2052717" cy="530604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3892316" y="4140023"/>
            <a:ext cx="636708" cy="5063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40390" y="4116483"/>
            <a:ext cx="608" cy="5886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20164" y="4669888"/>
            <a:ext cx="153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115 approved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2729" y="4705088"/>
            <a:ext cx="159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 disapproved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77956" y="4705088"/>
            <a:ext cx="137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13 revise &amp; resubmit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52364" y="4133091"/>
            <a:ext cx="1060161" cy="536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490952" y="4705088"/>
            <a:ext cx="1401365" cy="326708"/>
          </a:xfrm>
          <a:prstGeom prst="rect">
            <a:avLst/>
          </a:prstGeom>
          <a:noFill/>
          <a:ln w="28575">
            <a:solidFill>
              <a:srgbClr val="DC0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>
            <a:off x="3963104" y="4708117"/>
            <a:ext cx="1514852" cy="326708"/>
          </a:xfrm>
          <a:prstGeom prst="rect">
            <a:avLst/>
          </a:prstGeom>
          <a:noFill/>
          <a:ln w="28575">
            <a:solidFill>
              <a:srgbClr val="DC0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/>
          <p:cNvSpPr/>
          <p:nvPr/>
        </p:nvSpPr>
        <p:spPr>
          <a:xfrm>
            <a:off x="5553923" y="4728629"/>
            <a:ext cx="1401365" cy="562425"/>
          </a:xfrm>
          <a:prstGeom prst="rect">
            <a:avLst/>
          </a:prstGeom>
          <a:noFill/>
          <a:ln w="28575">
            <a:solidFill>
              <a:srgbClr val="DC0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8698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Phase 1 – Effective May 18</a:t>
            </a:r>
            <a:r>
              <a:rPr lang="en-US" baseline="30000" dirty="0">
                <a:latin typeface="+mj-lt"/>
                <a:ea typeface="Calibri" panose="020F0502020204030204" pitchFamily="34" charset="0"/>
              </a:rPr>
              <a:t>th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for at least two weeks: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783" y="1061266"/>
            <a:ext cx="8488017" cy="5660209"/>
          </a:xfrm>
        </p:spPr>
        <p:txBody>
          <a:bodyPr>
            <a:normAutofit fontScale="85000" lnSpcReduction="10000"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The </a:t>
            </a:r>
            <a:r>
              <a:rPr lang="en-US" sz="2000" u="sng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safety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of our patients and research staff is the overarching consideration in planning to resume clinical research involving in-person encounters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Balancing maximal compliance with the protocol with need to minimize exposure of trial participants/staff to coronavirus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Research always involves shared decision on risk/benefit with added considerations: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Understanding of COVID risk as well as traditional risks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Given underlying comorbidities, how vulnerable patients are to coronavirus infection and/or severe course if infected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Risk of exposure given travel to and from clinical site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Feasibility issues needing consideration for in-person visits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How comfortable will patients be to travel to/from clinical site?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In-person visits will be resumed in phases, effective May 18, 2020 we will resume essential clinical trials (e.g., ongoing intervention studies requiring study drug where risk/benefit decision supports such)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When remote encounters aren’t possible, study patients must be seen in an ambulatory practice area for screening.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5 East 98</a:t>
            </a:r>
            <a:r>
              <a:rPr lang="en-US" sz="1800" baseline="30000" dirty="0">
                <a:solidFill>
                  <a:schemeClr val="tx1"/>
                </a:solidFill>
                <a:ea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, Hess, CAM 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80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Phase 1 – Effective May 18</a:t>
            </a:r>
            <a:r>
              <a:rPr lang="en-US" baseline="30000" dirty="0">
                <a:latin typeface="+mj-lt"/>
                <a:ea typeface="Calibri" panose="020F0502020204030204" pitchFamily="34" charset="0"/>
              </a:rPr>
              <a:t>th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for at least two weeks: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5530" y="1061267"/>
            <a:ext cx="8666922" cy="4509066"/>
          </a:xfrm>
        </p:spPr>
        <p:txBody>
          <a:bodyPr>
            <a:normAutofit fontScale="850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Ambulatory area guidance - </a:t>
            </a:r>
            <a:r>
              <a:rPr lang="en-US" sz="2000" u="sng" dirty="0">
                <a:latin typeface="+mj-lt"/>
                <a:hlinkClick r:id="rId2"/>
              </a:rPr>
              <a:t>Guidelines for Return to Practice</a:t>
            </a:r>
            <a:r>
              <a:rPr lang="en-US" sz="2000" dirty="0">
                <a:latin typeface="+mj-lt"/>
                <a:hlinkClick r:id="rId2"/>
              </a:rPr>
              <a:t>.</a:t>
            </a:r>
            <a:r>
              <a:rPr lang="en-US" sz="2000" u="sng" dirty="0">
                <a:latin typeface="+mj-lt"/>
                <a:hlinkClick r:id="rId2"/>
              </a:rPr>
              <a:t> </a:t>
            </a:r>
            <a:endParaRPr lang="en-US" sz="2000" u="sng" dirty="0">
              <a:latin typeface="+mj-lt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Note process for pre-visit screening and day of visit registration on page 10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Proactively reach out to patients 24 hours prior to their scheduled appointment to screen for COVID symptoms.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Provide guidance to arrive 20 minutes prior to scheduled visit given need for pre-visit screening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The Health System’s Visitor Policy applies – only patients for whom a support person has been deemed essential will be allowed one healthy visitor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https://www.mountsinai.org/about/covid19/staff-resources/policies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Feasibility issues needing consideration for in-person visits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Does study require support from clinical services such as radiology, endoscopy, </a:t>
            </a:r>
            <a:r>
              <a:rPr lang="en-US" sz="2000" dirty="0" err="1">
                <a:solidFill>
                  <a:schemeClr val="tx1"/>
                </a:solidFill>
                <a:ea typeface="Calibri" panose="020F0502020204030204" pitchFamily="34" charset="0"/>
              </a:rPr>
              <a:t>etc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?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It is the responsibility of the study team to coordinate with the relevant ambulatory practice as needed to ensure these expectations are met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13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Phase 1 – Effective May 18</a:t>
            </a:r>
            <a:r>
              <a:rPr lang="en-US" baseline="30000" dirty="0">
                <a:latin typeface="+mj-lt"/>
                <a:ea typeface="Calibri" panose="020F0502020204030204" pitchFamily="34" charset="0"/>
              </a:rPr>
              <a:t>th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for at least two weeks: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5530" y="1061267"/>
            <a:ext cx="8666922" cy="4509066"/>
          </a:xfrm>
        </p:spPr>
        <p:txBody>
          <a:bodyPr>
            <a:norm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Study teams should continue to schedule encounters remotely whenever possible, particularly while NYC remains under a stay-in-place executive order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Consider performing safety visits remotely and use of external lab/blood draw services for safety monitoring when possible</a:t>
            </a:r>
          </a:p>
          <a:p>
            <a:pPr lvl="1">
              <a:spcBef>
                <a:spcPts val="0"/>
              </a:spcBef>
            </a:pPr>
            <a:endParaRPr lang="en-US" sz="2000" dirty="0">
              <a:ea typeface="Calibri" panose="020F0502020204030204" pitchFamily="34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Calibri" panose="020F0502020204030204" pitchFamily="34" charset="0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55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Phase 1 – Effective May 18</a:t>
            </a:r>
            <a:r>
              <a:rPr lang="en-US" baseline="30000" dirty="0">
                <a:latin typeface="+mj-lt"/>
                <a:ea typeface="Calibri" panose="020F0502020204030204" pitchFamily="34" charset="0"/>
              </a:rPr>
              <a:t>th</a:t>
            </a:r>
            <a:r>
              <a:rPr lang="en-US" dirty="0">
                <a:latin typeface="+mj-lt"/>
                <a:ea typeface="Calibri" panose="020F0502020204030204" pitchFamily="34" charset="0"/>
              </a:rPr>
              <a:t> for at least two weeks: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64504"/>
            <a:ext cx="8229600" cy="4509066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Clinical Research Unit (CRU)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Current policies and procedures will be revised to align with the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Guidelines for Return to Practice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. 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Patients must enter through the 5 East 98</a:t>
            </a:r>
            <a:r>
              <a:rPr lang="en-US" sz="2000" baseline="30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Street entrance to be screened including a temperature check before coming to the CRU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Walk-in phlebotomy will not be offered.  All phlebotomy visits must be scheduled. 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Contact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Joanne.Zephir@mssm.edu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with any questions.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101473"/>
      </p:ext>
    </p:extLst>
  </p:cSld>
  <p:clrMapOvr>
    <a:masterClrMapping/>
  </p:clrMapOvr>
</p:sld>
</file>

<file path=ppt/theme/theme1.xml><?xml version="1.0" encoding="utf-8"?>
<a:theme xmlns:a="http://schemas.openxmlformats.org/drawingml/2006/main" name="1_MountSinai">
  <a:themeElements>
    <a:clrScheme name="M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39952</TotalTime>
  <Words>754</Words>
  <Application>Microsoft Office PowerPoint</Application>
  <PresentationFormat>On-screen Show (4:3)</PresentationFormat>
  <Paragraphs>136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Lucida Grande</vt:lpstr>
      <vt:lpstr>Times New Roman</vt:lpstr>
      <vt:lpstr>Verdana</vt:lpstr>
      <vt:lpstr>Wingdings</vt:lpstr>
      <vt:lpstr>1_MountSinai</vt:lpstr>
      <vt:lpstr>Office Theme</vt:lpstr>
      <vt:lpstr>Office Theme</vt:lpstr>
      <vt:lpstr>Phased Resumption of Clinical  Research Including Non-COVID Studies    May 13, 2020 Rosalind J. Wright, MD MPH Dean, Translational Biomedical Research   </vt:lpstr>
      <vt:lpstr>PowerPoint Presentation</vt:lpstr>
      <vt:lpstr>COVID-19 Protocol Clinical Research Guidance </vt:lpstr>
      <vt:lpstr>COVID-19 Protocol Questions Website</vt:lpstr>
      <vt:lpstr>PowerPoint Presentation</vt:lpstr>
      <vt:lpstr>Phase 1 – Effective May 18th for at least two weeks:</vt:lpstr>
      <vt:lpstr>Phase 1 – Effective May 18th for at least two weeks:</vt:lpstr>
      <vt:lpstr>Phase 1 – Effective May 18th for at least two weeks:</vt:lpstr>
      <vt:lpstr>Phase 1 – Effective May 18th for at least two weeks:</vt:lpstr>
      <vt:lpstr>Phase 2 - Revisit in two weeks considering</vt:lpstr>
    </vt:vector>
  </TitlesOfParts>
  <Company>Infinia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Times New Roman Bold 45/48 points</dc:title>
  <dc:creator>Ilgin Sezer</dc:creator>
  <cp:lastModifiedBy>Rosalind Wright</cp:lastModifiedBy>
  <cp:revision>391</cp:revision>
  <cp:lastPrinted>2019-02-26T18:56:14Z</cp:lastPrinted>
  <dcterms:created xsi:type="dcterms:W3CDTF">2012-12-06T21:23:44Z</dcterms:created>
  <dcterms:modified xsi:type="dcterms:W3CDTF">2020-05-13T13:50:26Z</dcterms:modified>
</cp:coreProperties>
</file>