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62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86418"/>
  </p:normalViewPr>
  <p:slideViewPr>
    <p:cSldViewPr snapToGrid="0" snapToObjects="1">
      <p:cViewPr varScale="1">
        <p:scale>
          <a:sx n="74" d="100"/>
          <a:sy n="74" d="100"/>
        </p:scale>
        <p:origin x="288" y="77"/>
      </p:cViewPr>
      <p:guideLst/>
    </p:cSldViewPr>
  </p:slideViewPr>
  <p:outlineViewPr>
    <p:cViewPr>
      <p:scale>
        <a:sx n="33" d="100"/>
        <a:sy n="33" d="100"/>
      </p:scale>
      <p:origin x="0" y="-3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90FD25-B11A-6D46-BF24-5B89B9BA4704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C836A4-88A8-DE41-B87F-8FFE7B728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621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836A4-88A8-DE41-B87F-8FFE7B7284C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3368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836A4-88A8-DE41-B87F-8FFE7B7284C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178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836A4-88A8-DE41-B87F-8FFE7B7284C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318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836A4-88A8-DE41-B87F-8FFE7B7284C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42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836A4-88A8-DE41-B87F-8FFE7B7284C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678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836A4-88A8-DE41-B87F-8FFE7B7284C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474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C836A4-88A8-DE41-B87F-8FFE7B7284C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674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4234-9EFA-E342-A67F-B42570C11C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36A6BF9-3317-6C4D-B322-5F06950155DA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0155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4234-9EFA-E342-A67F-B42570C11C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6BF9-3317-6C4D-B322-5F06950155DA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4183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4234-9EFA-E342-A67F-B42570C11C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6BF9-3317-6C4D-B322-5F06950155DA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4037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4234-9EFA-E342-A67F-B42570C11C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6BF9-3317-6C4D-B322-5F06950155DA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0211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4234-9EFA-E342-A67F-B42570C11C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6BF9-3317-6C4D-B322-5F06950155DA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7887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4234-9EFA-E342-A67F-B42570C11C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6BF9-3317-6C4D-B322-5F06950155DA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6870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4234-9EFA-E342-A67F-B42570C11C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6BF9-3317-6C4D-B322-5F06950155DA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1730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4234-9EFA-E342-A67F-B42570C11C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6BF9-3317-6C4D-B322-5F06950155DA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1599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4234-9EFA-E342-A67F-B42570C11C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6BF9-3317-6C4D-B322-5F0695015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8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A4234-9EFA-E342-A67F-B42570C11C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6BF9-3317-6C4D-B322-5F06950155DA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417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1ABA4234-9EFA-E342-A67F-B42570C11C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A6BF9-3317-6C4D-B322-5F06950155DA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162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A4234-9EFA-E342-A67F-B42570C11C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36A6BF9-3317-6C4D-B322-5F06950155D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6415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untsinai.org/about/COVID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searchroadmap.mssm.edu/rrm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researchPPErequest@mssm.ed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researchroadmap.mssm.edu/rr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B9D8E-3511-A442-A9DD-2ADB7F58FA4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 Ramping Up</a:t>
            </a:r>
            <a:r>
              <a:rPr lang="en-US" baseline="0" dirty="0"/>
              <a:t>:</a:t>
            </a:r>
            <a:br>
              <a:rPr lang="en-US" baseline="0" dirty="0"/>
            </a:br>
            <a:r>
              <a:rPr lang="en-US" baseline="0" dirty="0"/>
              <a:t>	</a:t>
            </a:r>
            <a:r>
              <a:rPr lang="en-US" dirty="0"/>
              <a:t>Research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C3594A-B871-7E4A-8825-5560183B07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Icahn School of Medicine at Mount Sinai</a:t>
            </a:r>
          </a:p>
        </p:txBody>
      </p:sp>
    </p:spTree>
    <p:extLst>
      <p:ext uri="{BB962C8B-B14F-4D97-AF65-F5344CB8AC3E}">
        <p14:creationId xmlns:p14="http://schemas.microsoft.com/office/powerpoint/2010/main" val="4191217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AF24F-B94E-4940-B791-774EFACDB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Returning</a:t>
            </a:r>
            <a:r>
              <a:rPr lang="en-US" baseline="0" dirty="0"/>
              <a:t> to the Lab – Safely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69462-B3CF-7446-AAAB-9E7DDF19E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aseline="0" dirty="0"/>
              <a:t>Two primary sites for information</a:t>
            </a:r>
          </a:p>
          <a:p>
            <a:pPr lvl="0"/>
            <a:r>
              <a:rPr lang="en-US" baseline="0" dirty="0"/>
              <a:t>General: https://</a:t>
            </a:r>
            <a:r>
              <a:rPr lang="en-US" baseline="0" dirty="0">
                <a:hlinkClick r:id="rId3"/>
              </a:rPr>
              <a:t>www.mountsinai.org/about/COVID</a:t>
            </a:r>
            <a:endParaRPr lang="en-US" baseline="0" dirty="0"/>
          </a:p>
          <a:p>
            <a:pPr lvl="0"/>
            <a:r>
              <a:rPr lang="en-US" baseline="0" dirty="0"/>
              <a:t>Research Specific:  </a:t>
            </a:r>
            <a:r>
              <a:rPr lang="en-US" baseline="0" dirty="0">
                <a:hlinkClick r:id="rId4"/>
              </a:rPr>
              <a:t>http://researchroadmap.mssm.edu/rrm/</a:t>
            </a:r>
            <a:endParaRPr lang="en-US" baseline="0" dirty="0"/>
          </a:p>
          <a:p>
            <a:pPr lvl="1"/>
            <a:r>
              <a:rPr lang="en-US" dirty="0" err="1"/>
              <a:t>EvHS</a:t>
            </a:r>
            <a:r>
              <a:rPr lang="en-US" dirty="0"/>
              <a:t> Laboratory Checklist</a:t>
            </a:r>
          </a:p>
          <a:p>
            <a:pPr lvl="1"/>
            <a:r>
              <a:rPr lang="en-US" baseline="0" dirty="0"/>
              <a:t>Biosafety</a:t>
            </a:r>
            <a:r>
              <a:rPr lang="en-US" dirty="0"/>
              <a:t> Guidelines for COVID-19 Research</a:t>
            </a:r>
          </a:p>
          <a:p>
            <a:pPr lvl="2"/>
            <a:r>
              <a:rPr lang="en-US" baseline="0" dirty="0"/>
              <a:t>BSL</a:t>
            </a:r>
            <a:r>
              <a:rPr lang="en-US" dirty="0"/>
              <a:t>2 Enhanced or BSL3</a:t>
            </a:r>
          </a:p>
          <a:p>
            <a:pPr lvl="2"/>
            <a:r>
              <a:rPr lang="en-US" dirty="0"/>
              <a:t>Enhanced = Biosafety Cabinet (Preferred) or Increased PPE.</a:t>
            </a:r>
          </a:p>
          <a:p>
            <a:pPr lvl="2"/>
            <a:r>
              <a:rPr lang="en-US" baseline="0" dirty="0"/>
              <a:t>Some</a:t>
            </a:r>
            <a:r>
              <a:rPr lang="en-US" dirty="0"/>
              <a:t> COVID related research not using Infectious Agents…</a:t>
            </a:r>
            <a:endParaRPr lang="en-US" baseline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7B44C8-C41C-8149-BE07-E74A8F11E079}"/>
              </a:ext>
            </a:extLst>
          </p:cNvPr>
          <p:cNvSpPr txBox="1"/>
          <p:nvPr/>
        </p:nvSpPr>
        <p:spPr>
          <a:xfrm>
            <a:off x="4809506" y="5486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589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79EBC-C857-2547-840A-FE89FE8CC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PPE Distribution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03BA9-155E-324D-8FE8-5E5583E537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Overview:</a:t>
            </a:r>
          </a:p>
          <a:p>
            <a:pPr lvl="1"/>
            <a:r>
              <a:rPr lang="en-US" dirty="0"/>
              <a:t>Available: PPE (Surgical Mask)</a:t>
            </a:r>
          </a:p>
          <a:p>
            <a:pPr lvl="1"/>
            <a:r>
              <a:rPr lang="en-US" dirty="0"/>
              <a:t>One Mask/Person/Day  = 5 Masks/Person/Week.</a:t>
            </a:r>
          </a:p>
          <a:p>
            <a:pPr lvl="1"/>
            <a:r>
              <a:rPr lang="en-US" dirty="0"/>
              <a:t>FREE at this time – Donated supplies.</a:t>
            </a:r>
          </a:p>
          <a:p>
            <a:pPr lvl="1"/>
            <a:r>
              <a:rPr lang="en-US" dirty="0">
                <a:hlinkClick r:id="rId3"/>
              </a:rPr>
              <a:t>researchPPErequest@mssm.edu</a:t>
            </a:r>
            <a:endParaRPr lang="en-US" dirty="0"/>
          </a:p>
          <a:p>
            <a:pPr lvl="1"/>
            <a:r>
              <a:rPr lang="en-US" dirty="0"/>
              <a:t>Three distribution sites:</a:t>
            </a:r>
          </a:p>
          <a:p>
            <a:pPr lvl="2"/>
            <a:r>
              <a:rPr lang="en-US" dirty="0"/>
              <a:t>Annenberg 21</a:t>
            </a:r>
          </a:p>
          <a:p>
            <a:pPr lvl="2"/>
            <a:r>
              <a:rPr lang="en-US" dirty="0"/>
              <a:t>Icahn 3</a:t>
            </a:r>
          </a:p>
          <a:p>
            <a:pPr lvl="2"/>
            <a:r>
              <a:rPr lang="en-US" dirty="0"/>
              <a:t>Hess 6</a:t>
            </a:r>
          </a:p>
        </p:txBody>
      </p:sp>
    </p:spTree>
    <p:extLst>
      <p:ext uri="{BB962C8B-B14F-4D97-AF65-F5344CB8AC3E}">
        <p14:creationId xmlns:p14="http://schemas.microsoft.com/office/powerpoint/2010/main" val="4199394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B55A4-31C0-CE41-AB49-74B9A15B5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available PPE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09C568-41FB-134C-AF4B-FD89564D5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Gloves</a:t>
            </a:r>
          </a:p>
          <a:p>
            <a:r>
              <a:rPr lang="en-US" dirty="0"/>
              <a:t>Face Shields</a:t>
            </a:r>
          </a:p>
          <a:p>
            <a:r>
              <a:rPr lang="en-US" dirty="0"/>
              <a:t>Gowns</a:t>
            </a:r>
          </a:p>
          <a:p>
            <a:endParaRPr lang="en-US" dirty="0"/>
          </a:p>
          <a:p>
            <a:r>
              <a:rPr lang="en-US" dirty="0"/>
              <a:t>We will NOT distribute N95 Respirators</a:t>
            </a:r>
          </a:p>
          <a:p>
            <a:pPr lvl="1"/>
            <a:r>
              <a:rPr lang="en-US" dirty="0"/>
              <a:t>Must go thru STAT Stores (GP LEVEL SC1)</a:t>
            </a:r>
          </a:p>
          <a:p>
            <a:pPr lvl="1"/>
            <a:r>
              <a:rPr lang="en-US" dirty="0"/>
              <a:t>Requires Fit Testing Confirmation.</a:t>
            </a:r>
          </a:p>
        </p:txBody>
      </p:sp>
    </p:spTree>
    <p:extLst>
      <p:ext uri="{BB962C8B-B14F-4D97-AF65-F5344CB8AC3E}">
        <p14:creationId xmlns:p14="http://schemas.microsoft.com/office/powerpoint/2010/main" val="30753647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5CA26-0303-7745-B047-11AA99F69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Cores and shared research</a:t>
            </a:r>
            <a:r>
              <a:rPr lang="en-US" baseline="0" dirty="0"/>
              <a:t> resources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429F1-0743-174C-9561-E99296219A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Cores have</a:t>
            </a:r>
            <a:r>
              <a:rPr lang="en-US" baseline="0" dirty="0"/>
              <a:t> remained open but will increase use</a:t>
            </a:r>
          </a:p>
          <a:p>
            <a:r>
              <a:rPr lang="en-US" baseline="0" dirty="0"/>
              <a:t>All have developed plans for:</a:t>
            </a:r>
          </a:p>
          <a:p>
            <a:pPr lvl="1"/>
            <a:r>
              <a:rPr lang="en-US" dirty="0"/>
              <a:t>Social Distancing – Spacing by scheduling</a:t>
            </a:r>
          </a:p>
          <a:p>
            <a:pPr lvl="1"/>
            <a:r>
              <a:rPr lang="en-US" dirty="0"/>
              <a:t>Equipment</a:t>
            </a:r>
            <a:r>
              <a:rPr lang="en-US" baseline="0" dirty="0"/>
              <a:t> sanitation</a:t>
            </a:r>
          </a:p>
          <a:p>
            <a:pPr lvl="1"/>
            <a:r>
              <a:rPr lang="en-US" dirty="0"/>
              <a:t>Switching to Core sample processing when feasible (cost adjusted).</a:t>
            </a:r>
          </a:p>
          <a:p>
            <a:r>
              <a:rPr lang="en-US" dirty="0"/>
              <a:t>CCMS has developed plans for animal ordering and room use.</a:t>
            </a:r>
          </a:p>
          <a:p>
            <a:pPr lvl="1"/>
            <a:r>
              <a:rPr lang="en-US" dirty="0"/>
              <a:t>See CCMS website or contact office.</a:t>
            </a:r>
          </a:p>
        </p:txBody>
      </p:sp>
    </p:spTree>
    <p:extLst>
      <p:ext uri="{BB962C8B-B14F-4D97-AF65-F5344CB8AC3E}">
        <p14:creationId xmlns:p14="http://schemas.microsoft.com/office/powerpoint/2010/main" val="2595187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D5109-69BD-C349-9CFA-7FF8D1CF36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</a:t>
            </a:r>
            <a:r>
              <a:rPr lang="en-US" baseline="0" dirty="0"/>
              <a:t>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E597F-501A-4148-BF86-903012FFB6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DSO Group = Departmental/Designated Safety Officers</a:t>
            </a:r>
          </a:p>
          <a:p>
            <a:pPr lvl="1"/>
            <a:r>
              <a:rPr lang="en-US" dirty="0"/>
              <a:t>Appointed by Chairs, Institute/Center Directors</a:t>
            </a:r>
          </a:p>
          <a:p>
            <a:pPr lvl="1"/>
            <a:r>
              <a:rPr lang="en-US" dirty="0"/>
              <a:t>Both and local and institutional role.</a:t>
            </a:r>
          </a:p>
          <a:p>
            <a:pPr lvl="1"/>
            <a:r>
              <a:rPr lang="en-US" dirty="0"/>
              <a:t>Work closely with Laboratory Safety Officers (LSO)</a:t>
            </a:r>
          </a:p>
          <a:p>
            <a:pPr lvl="1"/>
            <a:r>
              <a:rPr lang="en-US" dirty="0"/>
              <a:t>Focus: Developing a “Culture of Safety”</a:t>
            </a:r>
          </a:p>
          <a:p>
            <a:pPr lvl="1"/>
            <a:r>
              <a:rPr lang="en-US" dirty="0"/>
              <a:t>List available </a:t>
            </a:r>
            <a:r>
              <a:rPr lang="en-US"/>
              <a:t>on </a:t>
            </a:r>
            <a:r>
              <a:rPr lang="en-US">
                <a:hlinkClick r:id="rId3"/>
              </a:rPr>
              <a:t>http://researchroadmap.mssm.edu/rrm/</a:t>
            </a:r>
            <a:r>
              <a:rPr lang="en-US"/>
              <a:t> (EvHS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57589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7EBF8-D555-8F40-A4CD-F44FBB318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1274"/>
            <a:ext cx="10515600" cy="68100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PPE</a:t>
            </a:r>
            <a:r>
              <a:rPr lang="en-US" baseline="0" dirty="0"/>
              <a:t> Working Group</a:t>
            </a:r>
            <a:br>
              <a:rPr lang="en-US" baseline="0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A8C667-EE94-C54E-A2FC-2BF2F314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9855" y="1922583"/>
            <a:ext cx="9603275" cy="3903785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dirty="0"/>
              <a:t>Chris </a:t>
            </a:r>
            <a:r>
              <a:rPr lang="en-US" dirty="0" err="1"/>
              <a:t>Cannistraci</a:t>
            </a:r>
            <a:r>
              <a:rPr lang="en-US" dirty="0"/>
              <a:t> - </a:t>
            </a:r>
            <a:r>
              <a:rPr lang="en-US" dirty="0" err="1"/>
              <a:t>Hasso</a:t>
            </a:r>
            <a:r>
              <a:rPr lang="en-US" dirty="0"/>
              <a:t> </a:t>
            </a:r>
            <a:r>
              <a:rPr lang="en-US" dirty="0" err="1"/>
              <a:t>Platner</a:t>
            </a:r>
            <a:r>
              <a:rPr lang="en-US" dirty="0"/>
              <a:t> Institute for </a:t>
            </a:r>
            <a:r>
              <a:rPr lang="en-US"/>
              <a:t>Digital Health</a:t>
            </a:r>
            <a:endParaRPr lang="en-US" dirty="0"/>
          </a:p>
          <a:p>
            <a:pPr lvl="1"/>
            <a:r>
              <a:rPr lang="en-US" dirty="0"/>
              <a:t>Fanny Tang – Genetics and Genomic Sciences</a:t>
            </a:r>
          </a:p>
          <a:p>
            <a:pPr lvl="1"/>
            <a:r>
              <a:rPr lang="en-US" dirty="0"/>
              <a:t>Sandy Hatem – TCI and Precision Immunology Institute</a:t>
            </a:r>
          </a:p>
          <a:p>
            <a:pPr lvl="1"/>
            <a:r>
              <a:rPr lang="en-US" dirty="0"/>
              <a:t>Chen Wang – Microbiology</a:t>
            </a:r>
          </a:p>
          <a:p>
            <a:pPr lvl="1"/>
            <a:r>
              <a:rPr lang="en-US" dirty="0"/>
              <a:t>Bill Janssen – Neuroscience</a:t>
            </a:r>
          </a:p>
          <a:p>
            <a:pPr lvl="1"/>
            <a:r>
              <a:rPr lang="en-US" dirty="0"/>
              <a:t>Josef </a:t>
            </a:r>
            <a:r>
              <a:rPr lang="en-US" dirty="0" err="1"/>
              <a:t>Ehntholt</a:t>
            </a:r>
            <a:r>
              <a:rPr lang="en-US" dirty="0"/>
              <a:t> – Environmental Health &amp; Safety</a:t>
            </a:r>
          </a:p>
          <a:p>
            <a:pPr lvl="1"/>
            <a:r>
              <a:rPr lang="en-US" dirty="0" err="1"/>
              <a:t>Kaware</a:t>
            </a:r>
            <a:r>
              <a:rPr lang="en-US" dirty="0"/>
              <a:t> Richardson – Dean’s Office/CCMS</a:t>
            </a:r>
          </a:p>
          <a:p>
            <a:pPr lvl="1"/>
            <a:r>
              <a:rPr lang="en-US" dirty="0"/>
              <a:t>Anthony Smalls – Dean’s Office</a:t>
            </a:r>
          </a:p>
          <a:p>
            <a:pPr lvl="2"/>
            <a:r>
              <a:rPr lang="en-US" dirty="0"/>
              <a:t>SPECIAL THANKS!</a:t>
            </a:r>
          </a:p>
          <a:p>
            <a:pPr lvl="1"/>
            <a:r>
              <a:rPr lang="en-US" dirty="0" err="1"/>
              <a:t>Korgun</a:t>
            </a:r>
            <a:r>
              <a:rPr lang="en-US" dirty="0"/>
              <a:t> </a:t>
            </a:r>
            <a:r>
              <a:rPr lang="en-US" dirty="0" err="1"/>
              <a:t>Maral</a:t>
            </a:r>
            <a:r>
              <a:rPr lang="en-US" dirty="0"/>
              <a:t>, Director of Materials Management, MSH</a:t>
            </a:r>
          </a:p>
          <a:p>
            <a:pPr lvl="1"/>
            <a:r>
              <a:rPr lang="en-US" dirty="0"/>
              <a:t>Carlos </a:t>
            </a:r>
            <a:r>
              <a:rPr lang="en-US" dirty="0" err="1"/>
              <a:t>Maceda</a:t>
            </a:r>
            <a:r>
              <a:rPr lang="en-US" dirty="0"/>
              <a:t>, Director, Supply Chain, MSHS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3785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{639C3861-6917-E944-AAE2-D770A193172D}tf10001119</Template>
  <TotalTime>136</TotalTime>
  <Words>358</Words>
  <Application>Microsoft Office PowerPoint</Application>
  <PresentationFormat>Widescreen</PresentationFormat>
  <Paragraphs>63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Gill Sans MT</vt:lpstr>
      <vt:lpstr>Gallery</vt:lpstr>
      <vt:lpstr> Ramping Up:  Research</vt:lpstr>
      <vt:lpstr>Returning to the Lab – Safely</vt:lpstr>
      <vt:lpstr>Research PPE Distribution Plan</vt:lpstr>
      <vt:lpstr>Other available PPE</vt:lpstr>
      <vt:lpstr>Cores and shared research resources</vt:lpstr>
      <vt:lpstr>Acknowledgements</vt:lpstr>
      <vt:lpstr>PPE Working Group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Returning to the Lab – EvHS Checklist</dc:title>
  <dc:creator>Miller, Reginald</dc:creator>
  <cp:lastModifiedBy>Ursula Fastovsky</cp:lastModifiedBy>
  <cp:revision>16</cp:revision>
  <dcterms:created xsi:type="dcterms:W3CDTF">2020-05-11T18:29:10Z</dcterms:created>
  <dcterms:modified xsi:type="dcterms:W3CDTF">2020-05-15T13:17:41Z</dcterms:modified>
</cp:coreProperties>
</file>